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71" r:id="rId5"/>
    <p:sldId id="268" r:id="rId6"/>
    <p:sldId id="265" r:id="rId7"/>
    <p:sldId id="270" r:id="rId8"/>
    <p:sldId id="269" r:id="rId9"/>
    <p:sldId id="266" r:id="rId10"/>
    <p:sldId id="273" r:id="rId11"/>
    <p:sldId id="274" r:id="rId12"/>
    <p:sldId id="272" r:id="rId13"/>
    <p:sldId id="267" r:id="rId14"/>
    <p:sldId id="275" r:id="rId15"/>
    <p:sldId id="276" r:id="rId1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redeterminada" id="{59821C8D-643F-41DB-8E72-8C458E4D38C2}">
          <p14:sldIdLst>
            <p14:sldId id="256"/>
            <p14:sldId id="257"/>
            <p14:sldId id="259"/>
            <p14:sldId id="271"/>
            <p14:sldId id="268"/>
            <p14:sldId id="265"/>
            <p14:sldId id="270"/>
            <p14:sldId id="269"/>
            <p14:sldId id="266"/>
            <p14:sldId id="273"/>
            <p14:sldId id="274"/>
            <p14:sldId id="272"/>
            <p14:sldId id="267"/>
            <p14:sldId id="275"/>
            <p14:sldId id="276"/>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6" d="100"/>
          <a:sy n="66" d="100"/>
        </p:scale>
        <p:origin x="-1200"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2">
        <a:schemeClr val="bg2"/>
      </p:bgRef>
    </p:bg>
    <p:spTree>
      <p:nvGrpSpPr>
        <p:cNvPr id="1" name=""/>
        <p:cNvGrpSpPr/>
        <p:nvPr/>
      </p:nvGrpSpPr>
      <p:grpSpPr>
        <a:xfrm>
          <a:off x="0" y="0"/>
          <a:ext cx="0" cy="0"/>
          <a:chOff x="0" y="0"/>
          <a:chExt cx="0" cy="0"/>
        </a:xfrm>
      </p:grpSpPr>
      <p:sp>
        <p:nvSpPr>
          <p:cNvPr id="7" name="6 Forma libre"/>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dirty="0"/>
          </a:p>
        </p:txBody>
      </p:sp>
      <p:sp>
        <p:nvSpPr>
          <p:cNvPr id="8" name="7 Forma libre"/>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dirty="0"/>
          </a:p>
        </p:txBody>
      </p:sp>
      <p:sp>
        <p:nvSpPr>
          <p:cNvPr id="9" name="8 Título"/>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s-ES" smtClean="0"/>
              <a:t>Haga clic para modificar el estilo de título del patrón</a:t>
            </a:r>
            <a:endParaRPr kumimoji="0" lang="en-US"/>
          </a:p>
        </p:txBody>
      </p:sp>
      <p:sp>
        <p:nvSpPr>
          <p:cNvPr id="17" name="16 Subtítulo"/>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30" name="29 Marcador de fecha"/>
          <p:cNvSpPr>
            <a:spLocks noGrp="1"/>
          </p:cNvSpPr>
          <p:nvPr>
            <p:ph type="dt" sz="half" idx="10"/>
          </p:nvPr>
        </p:nvSpPr>
        <p:spPr/>
        <p:txBody>
          <a:bodyPr/>
          <a:lstStyle/>
          <a:p>
            <a:fld id="{7A847CFC-816F-41D0-AAC0-9BF4FEBC753E}" type="datetimeFigureOut">
              <a:rPr lang="es-ES" smtClean="0"/>
              <a:t>24/12/2013</a:t>
            </a:fld>
            <a:endParaRPr lang="es-ES" dirty="0"/>
          </a:p>
        </p:txBody>
      </p:sp>
      <p:sp>
        <p:nvSpPr>
          <p:cNvPr id="19" name="18 Marcador de pie de página"/>
          <p:cNvSpPr>
            <a:spLocks noGrp="1"/>
          </p:cNvSpPr>
          <p:nvPr>
            <p:ph type="ftr" sz="quarter" idx="11"/>
          </p:nvPr>
        </p:nvSpPr>
        <p:spPr/>
        <p:txBody>
          <a:bodyPr/>
          <a:lstStyle/>
          <a:p>
            <a:endParaRPr lang="es-ES" dirty="0"/>
          </a:p>
        </p:txBody>
      </p:sp>
      <p:sp>
        <p:nvSpPr>
          <p:cNvPr id="27" name="2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lgn="l">
              <a:defRPr/>
            </a:lvl1pPr>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7A847CFC-816F-41D0-AAC0-9BF4FEBC753E}" type="datetimeFigureOut">
              <a:rPr lang="es-ES" smtClean="0"/>
              <a:t>24/12/2013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2">
        <a:schemeClr val="bg2"/>
      </p:bgRef>
    </p:bg>
    <p:spTree>
      <p:nvGrpSpPr>
        <p:cNvPr id="1" name=""/>
        <p:cNvGrpSpPr/>
        <p:nvPr/>
      </p:nvGrpSpPr>
      <p:grpSpPr>
        <a:xfrm>
          <a:off x="0" y="0"/>
          <a:ext cx="0" cy="0"/>
          <a:chOff x="0" y="0"/>
          <a:chExt cx="0" cy="0"/>
        </a:xfrm>
      </p:grpSpPr>
      <p:sp>
        <p:nvSpPr>
          <p:cNvPr id="7" name="6 Forma libre"/>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dirty="0"/>
          </a:p>
        </p:txBody>
      </p:sp>
      <p:sp>
        <p:nvSpPr>
          <p:cNvPr id="9" name="8 Forma libre"/>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dirty="0"/>
          </a:p>
        </p:txBody>
      </p:sp>
      <p:sp>
        <p:nvSpPr>
          <p:cNvPr id="2" name="1 Título"/>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24/12/2013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7467600" cy="1143000"/>
          </a:xfrm>
        </p:spPr>
        <p:txBody>
          <a:bodyPr/>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7A847CFC-816F-41D0-AAC0-9BF4FEBC753E}" type="datetimeFigureOut">
              <a:rPr lang="es-ES" smtClean="0"/>
              <a:t>24/12/2013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8229600" cy="1143000"/>
          </a:xfrm>
        </p:spPr>
        <p:txBody>
          <a:bodyPr anchor="ctr"/>
          <a:lstStyle>
            <a:lvl1pPr>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p>
            <a:fld id="{7A847CFC-816F-41D0-AAC0-9BF4FEBC753E}" type="datetimeFigureOut">
              <a:rPr lang="es-ES" smtClean="0"/>
              <a:t>24/12/2013</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320"/>
            <a:ext cx="7470648" cy="1143000"/>
          </a:xfrm>
        </p:spPr>
        <p:txBody>
          <a:bodyPr anchor="ctr"/>
          <a:lstStyle>
            <a:lvl1pPr algn="l">
              <a:defRPr sz="4600"/>
            </a:lvl1pPr>
          </a:lstStyle>
          <a:p>
            <a:r>
              <a:rPr kumimoji="0" lang="es-ES" smtClean="0"/>
              <a:t>Haga clic para modificar el estilo de título del patrón</a:t>
            </a:r>
            <a:endParaRPr kumimoji="0" lang="en-US"/>
          </a:p>
        </p:txBody>
      </p:sp>
      <p:sp>
        <p:nvSpPr>
          <p:cNvPr id="7" name="6 Marcador de fecha"/>
          <p:cNvSpPr>
            <a:spLocks noGrp="1"/>
          </p:cNvSpPr>
          <p:nvPr>
            <p:ph type="dt" sz="half" idx="10"/>
          </p:nvPr>
        </p:nvSpPr>
        <p:spPr/>
        <p:txBody>
          <a:bodyPr/>
          <a:lstStyle/>
          <a:p>
            <a:fld id="{7A847CFC-816F-41D0-AAC0-9BF4FEBC753E}" type="datetimeFigureOut">
              <a:rPr lang="es-ES" smtClean="0"/>
              <a:t>24/12/2013</a:t>
            </a:fld>
            <a:endParaRPr lang="es-ES" dirty="0"/>
          </a:p>
        </p:txBody>
      </p:sp>
      <p:sp>
        <p:nvSpPr>
          <p:cNvPr id="8" name="7 Marcador de número de diapositiva"/>
          <p:cNvSpPr>
            <a:spLocks noGrp="1"/>
          </p:cNvSpPr>
          <p:nvPr>
            <p:ph type="sldNum" sz="quarter" idx="11"/>
          </p:nvPr>
        </p:nvSpPr>
        <p:spPr/>
        <p:txBody>
          <a:bodyPr/>
          <a:lstStyle/>
          <a:p>
            <a:fld id="{132FADFE-3B8F-471C-ABF0-DBC7717ECBBC}" type="slidenum">
              <a:rPr lang="es-ES" smtClean="0"/>
              <a:t>‹Nº›</a:t>
            </a:fld>
            <a:endParaRPr lang="es-ES" dirty="0"/>
          </a:p>
        </p:txBody>
      </p:sp>
      <p:sp>
        <p:nvSpPr>
          <p:cNvPr id="9" name="8 Marcador de pie de página"/>
          <p:cNvSpPr>
            <a:spLocks noGrp="1"/>
          </p:cNvSpPr>
          <p:nvPr>
            <p:ph type="ftr" sz="quarter" idx="12"/>
          </p:nvPr>
        </p:nvSpPr>
        <p:spPr/>
        <p:txBody>
          <a:bodyPr/>
          <a:lstStyle/>
          <a:p>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24/12/2013</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7A847CFC-816F-41D0-AAC0-9BF4FEBC753E}" type="datetimeFigureOut">
              <a:rPr lang="es-ES" smtClean="0"/>
              <a:t>24/12/2013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a:xfrm>
            <a:off x="8156448" y="6422064"/>
            <a:ext cx="762000" cy="365125"/>
          </a:xfrm>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s-ES" dirty="0" smtClean="0"/>
              <a:t>Haga clic en el icono para agregar una imagen</a:t>
            </a:r>
            <a:endParaRPr kumimoji="0" lang="en-US" dirty="0"/>
          </a:p>
        </p:txBody>
      </p:sp>
      <p:sp>
        <p:nvSpPr>
          <p:cNvPr id="4" name="3 Marcador de texto"/>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a:xfrm>
            <a:off x="457200" y="6422064"/>
            <a:ext cx="2133600" cy="365125"/>
          </a:xfrm>
        </p:spPr>
        <p:txBody>
          <a:bodyPr/>
          <a:lstStyle/>
          <a:p>
            <a:fld id="{7A847CFC-816F-41D0-AAC0-9BF4FEBC753E}" type="datetimeFigureOut">
              <a:rPr lang="es-ES" smtClean="0"/>
              <a:t>24/12/2013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7A847CFC-816F-41D0-AAC0-9BF4FEBC753E}" type="datetimeFigureOut">
              <a:rPr lang="es-ES" smtClean="0"/>
              <a:t>24/12/2013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7A847CFC-816F-41D0-AAC0-9BF4FEBC753E}" type="datetimeFigureOut">
              <a:rPr lang="es-ES" smtClean="0"/>
              <a:t>24/12/2013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11 Forma libre"/>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dirty="0"/>
          </a:p>
        </p:txBody>
      </p:sp>
      <p:sp>
        <p:nvSpPr>
          <p:cNvPr id="16" name="15 Forma libre"/>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dirty="0"/>
          </a:p>
        </p:txBody>
      </p:sp>
      <p:sp>
        <p:nvSpPr>
          <p:cNvPr id="9" name="8 Marcador de título"/>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s-ES" smtClean="0"/>
              <a:t>Haga clic para modificar el estilo de título del patrón</a:t>
            </a:r>
            <a:endParaRPr kumimoji="0" lang="en-US"/>
          </a:p>
        </p:txBody>
      </p:sp>
      <p:sp>
        <p:nvSpPr>
          <p:cNvPr id="30" name="29 Marcador de texto"/>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0" name="9 Marcador de fecha"/>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7A847CFC-816F-41D0-AAC0-9BF4FEBC753E}" type="datetimeFigureOut">
              <a:rPr lang="es-ES" smtClean="0"/>
              <a:t>24/12/2013</a:t>
            </a:fld>
            <a:endParaRPr lang="es-ES" dirty="0"/>
          </a:p>
        </p:txBody>
      </p:sp>
      <p:sp>
        <p:nvSpPr>
          <p:cNvPr id="22" name="21 Marcador de pie de página"/>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s-ES" dirty="0"/>
          </a:p>
        </p:txBody>
      </p:sp>
      <p:sp>
        <p:nvSpPr>
          <p:cNvPr id="18" name="17 Marcador de número de diapositiva"/>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132FADFE-3B8F-471C-ABF0-DBC7717ECBBC}" type="slidenum">
              <a:rPr lang="es-ES" smtClean="0"/>
              <a:t>‹Nº›</a:t>
            </a:fld>
            <a:endParaRPr lang="es-ES" dirty="0"/>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1196752"/>
            <a:ext cx="7772400" cy="720079"/>
          </a:xfrm>
        </p:spPr>
        <p:txBody>
          <a:bodyPr>
            <a:normAutofit fontScale="90000"/>
          </a:bodyPr>
          <a:lstStyle/>
          <a:p>
            <a:pPr algn="l"/>
            <a:r>
              <a:rPr lang="es-CO" b="1" dirty="0" smtClean="0">
                <a:latin typeface="Agency FB" pitchFamily="34" charset="0"/>
              </a:rPr>
              <a:t>        ¿QUÉ PIDE DIOS DE NOSOTROS?</a:t>
            </a:r>
            <a:endParaRPr lang="es-CO" b="1" dirty="0">
              <a:latin typeface="Agency FB" pitchFamily="34" charset="0"/>
            </a:endParaRPr>
          </a:p>
        </p:txBody>
      </p:sp>
      <p:sp>
        <p:nvSpPr>
          <p:cNvPr id="3" name="2 Subtítulo"/>
          <p:cNvSpPr>
            <a:spLocks noGrp="1"/>
          </p:cNvSpPr>
          <p:nvPr>
            <p:ph type="subTitle" idx="1"/>
          </p:nvPr>
        </p:nvSpPr>
        <p:spPr>
          <a:xfrm>
            <a:off x="1275122" y="5334000"/>
            <a:ext cx="6400800" cy="504056"/>
          </a:xfrm>
        </p:spPr>
        <p:txBody>
          <a:bodyPr>
            <a:normAutofit/>
          </a:bodyPr>
          <a:lstStyle/>
          <a:p>
            <a:pPr algn="ctr"/>
            <a:r>
              <a:rPr lang="es-CO" sz="2800" b="1" i="1" dirty="0" smtClean="0">
                <a:solidFill>
                  <a:srgbClr val="FF0000"/>
                </a:solidFill>
                <a:latin typeface="Agency FB" pitchFamily="34" charset="0"/>
              </a:rPr>
              <a:t>TEXTO BASE MIQUEAS 6:8.</a:t>
            </a:r>
            <a:endParaRPr lang="es-CO" sz="2800" b="1" i="1" dirty="0">
              <a:solidFill>
                <a:srgbClr val="FF0000"/>
              </a:solidFill>
              <a:latin typeface="Agency FB" pitchFamily="34"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7824" y="2348880"/>
            <a:ext cx="2975396" cy="2985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Menos"/>
          <p:cNvSpPr/>
          <p:nvPr/>
        </p:nvSpPr>
        <p:spPr>
          <a:xfrm>
            <a:off x="0" y="1772816"/>
            <a:ext cx="8676456" cy="432048"/>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29305932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baseline="30000" dirty="0"/>
              <a:t>8 </a:t>
            </a:r>
            <a:r>
              <a:rPr lang="es-CO" b="1" baseline="30000" dirty="0" smtClean="0"/>
              <a:t/>
            </a:r>
            <a:br>
              <a:rPr lang="es-CO" b="1" baseline="30000" dirty="0" smtClean="0"/>
            </a:br>
            <a:r>
              <a:rPr lang="es-CO" b="1" baseline="30000" dirty="0"/>
              <a:t/>
            </a:r>
            <a:br>
              <a:rPr lang="es-CO" b="1" baseline="30000" dirty="0"/>
            </a:br>
            <a:r>
              <a:rPr lang="es-CO" b="1" baseline="30000" dirty="0" smtClean="0"/>
              <a:t/>
            </a:r>
            <a:br>
              <a:rPr lang="es-CO" b="1" baseline="30000" dirty="0" smtClean="0"/>
            </a:br>
            <a:r>
              <a:rPr lang="es-CO" b="1" baseline="30000" dirty="0"/>
              <a:t/>
            </a:r>
            <a:br>
              <a:rPr lang="es-CO" b="1" baseline="30000" dirty="0"/>
            </a:br>
            <a:r>
              <a:rPr lang="es-CO" b="1" baseline="30000" dirty="0" smtClean="0"/>
              <a:t/>
            </a:r>
            <a:br>
              <a:rPr lang="es-CO" b="1" baseline="30000" dirty="0" smtClean="0"/>
            </a:br>
            <a:r>
              <a:rPr lang="es-CO" b="1" baseline="30000" dirty="0"/>
              <a:t/>
            </a:r>
            <a:br>
              <a:rPr lang="es-CO" b="1" baseline="30000" dirty="0"/>
            </a:br>
            <a:r>
              <a:rPr lang="es-CO" b="1" baseline="30000" dirty="0" smtClean="0"/>
              <a:t/>
            </a:r>
            <a:br>
              <a:rPr lang="es-CO" b="1" baseline="30000" dirty="0" smtClean="0"/>
            </a:br>
            <a:r>
              <a:rPr lang="es-CO" b="1" baseline="30000" dirty="0"/>
              <a:t/>
            </a:r>
            <a:br>
              <a:rPr lang="es-CO" b="1" baseline="30000" dirty="0"/>
            </a:br>
            <a:r>
              <a:rPr lang="es-CO" b="1" baseline="30000" dirty="0" smtClean="0"/>
              <a:t/>
            </a:r>
            <a:br>
              <a:rPr lang="es-CO" b="1" baseline="30000" dirty="0" smtClean="0"/>
            </a:br>
            <a:r>
              <a:rPr lang="es-CO" b="1" baseline="30000" dirty="0"/>
              <a:t/>
            </a:r>
            <a:br>
              <a:rPr lang="es-CO" b="1" baseline="30000" dirty="0"/>
            </a:br>
            <a:r>
              <a:rPr lang="es-CO" b="1" baseline="30000" dirty="0" smtClean="0"/>
              <a:t/>
            </a:r>
            <a:br>
              <a:rPr lang="es-CO" b="1" baseline="30000" dirty="0" smtClean="0"/>
            </a:br>
            <a:r>
              <a:rPr lang="es-CO" b="1" baseline="30000" dirty="0"/>
              <a:t/>
            </a:r>
            <a:br>
              <a:rPr lang="es-CO" b="1" baseline="30000" dirty="0"/>
            </a:br>
            <a:r>
              <a:rPr lang="es-CO" b="1" dirty="0" smtClean="0">
                <a:solidFill>
                  <a:srgbClr val="FF0000"/>
                </a:solidFill>
              </a:rPr>
              <a:t>¡</a:t>
            </a:r>
            <a:r>
              <a:rPr lang="es-CO" b="1" dirty="0">
                <a:solidFill>
                  <a:srgbClr val="FF0000"/>
                </a:solidFill>
              </a:rPr>
              <a:t>Oh hombre, él te ha declarado lo que es bueno! ¿Qué requiere de ti Jehovah? Solamente hacer justicia, amar misericordia y caminar humildemente con tu Dios.</a:t>
            </a:r>
          </a:p>
        </p:txBody>
      </p:sp>
    </p:spTree>
    <p:extLst>
      <p:ext uri="{BB962C8B-B14F-4D97-AF65-F5344CB8AC3E}">
        <p14:creationId xmlns:p14="http://schemas.microsoft.com/office/powerpoint/2010/main" val="318999461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a:blipFill>
            <a:blip r:embed="rId2"/>
            <a:tile tx="0" ty="0" sx="100000" sy="100000" flip="none" algn="tl"/>
          </a:blipFill>
        </p:spPr>
        <p:txBody>
          <a:bodyPr>
            <a:normAutofit fontScale="90000"/>
          </a:bodyPr>
          <a:lstStyle/>
          <a:p>
            <a:r>
              <a:rPr lang="es-CO" b="1" dirty="0" smtClean="0">
                <a:latin typeface="Agency FB" pitchFamily="34" charset="0"/>
              </a:rPr>
              <a:t>¿PORQUÉ RAZÓN RESPONDE MIQUEAS: ÉL TE HA DECLARADO?</a:t>
            </a:r>
            <a:endParaRPr lang="es-CO" b="1" dirty="0">
              <a:latin typeface="Agency FB" pitchFamily="34" charset="0"/>
            </a:endParaRPr>
          </a:p>
        </p:txBody>
      </p:sp>
      <p:sp>
        <p:nvSpPr>
          <p:cNvPr id="3" name="2 Marcador de contenido"/>
          <p:cNvSpPr>
            <a:spLocks noGrp="1"/>
          </p:cNvSpPr>
          <p:nvPr>
            <p:ph idx="1"/>
          </p:nvPr>
        </p:nvSpPr>
        <p:spPr/>
        <p:txBody>
          <a:bodyPr>
            <a:normAutofit fontScale="85000" lnSpcReduction="10000"/>
          </a:bodyPr>
          <a:lstStyle/>
          <a:p>
            <a:r>
              <a:rPr lang="es-CO" sz="3300" dirty="0" smtClean="0">
                <a:solidFill>
                  <a:schemeClr val="bg1"/>
                </a:solidFill>
              </a:rPr>
              <a:t>Para entender esta respuesta del profeta Miqueas, es imprescindible que leamos </a:t>
            </a:r>
            <a:r>
              <a:rPr lang="es-CO" sz="3300" dirty="0" smtClean="0">
                <a:solidFill>
                  <a:srgbClr val="FF0000"/>
                </a:solidFill>
              </a:rPr>
              <a:t>Miqueas 6: 6, 7</a:t>
            </a:r>
            <a:r>
              <a:rPr lang="es-CO" sz="3300" dirty="0" smtClean="0">
                <a:solidFill>
                  <a:schemeClr val="bg1"/>
                </a:solidFill>
              </a:rPr>
              <a:t>, donde aparece un interrogante del pueblo de Israel:</a:t>
            </a:r>
          </a:p>
          <a:p>
            <a:pPr marL="36576" indent="0">
              <a:buNone/>
            </a:pPr>
            <a:r>
              <a:rPr lang="es-CO" sz="3300" b="1" baseline="30000" dirty="0">
                <a:solidFill>
                  <a:schemeClr val="bg1"/>
                </a:solidFill>
              </a:rPr>
              <a:t> </a:t>
            </a:r>
            <a:endParaRPr lang="es-CO" sz="3300" b="1" baseline="30000" dirty="0" smtClean="0">
              <a:solidFill>
                <a:schemeClr val="bg1"/>
              </a:solidFill>
            </a:endParaRPr>
          </a:p>
          <a:p>
            <a:pPr marL="36576" indent="0">
              <a:buNone/>
            </a:pPr>
            <a:r>
              <a:rPr lang="es-CO" sz="3300" dirty="0" smtClean="0">
                <a:solidFill>
                  <a:schemeClr val="bg1"/>
                </a:solidFill>
              </a:rPr>
              <a:t>Ellos le preguntan: </a:t>
            </a:r>
            <a:r>
              <a:rPr lang="es-CO" sz="3300" dirty="0" smtClean="0">
                <a:solidFill>
                  <a:schemeClr val="bg1"/>
                </a:solidFill>
                <a:latin typeface="Agency FB" pitchFamily="34" charset="0"/>
              </a:rPr>
              <a:t>¿Con </a:t>
            </a:r>
            <a:r>
              <a:rPr lang="es-CO" sz="3300" dirty="0">
                <a:solidFill>
                  <a:schemeClr val="bg1"/>
                </a:solidFill>
                <a:latin typeface="Agency FB" pitchFamily="34" charset="0"/>
              </a:rPr>
              <a:t>qué [me] presentaré ante el SEÑOR, [y] adoraré al Dios Alto? ¿Vendré ante él con holocaustos, con becerros de un año? </a:t>
            </a:r>
            <a:r>
              <a:rPr lang="es-CO" sz="3300" b="1" baseline="30000" dirty="0" smtClean="0">
                <a:solidFill>
                  <a:schemeClr val="bg1"/>
                </a:solidFill>
                <a:latin typeface="Agency FB" pitchFamily="34" charset="0"/>
              </a:rPr>
              <a:t>7 </a:t>
            </a:r>
            <a:r>
              <a:rPr lang="es-CO" sz="3300" dirty="0">
                <a:solidFill>
                  <a:schemeClr val="bg1"/>
                </a:solidFill>
                <a:latin typeface="Agency FB" pitchFamily="34" charset="0"/>
              </a:rPr>
              <a:t>¿Se agradará el SEÑOR de millares de carneros, o de diez mil arroyos de aceite? ¿Daré mi primogénito por mi rebelión, el fruto de mi vientre por el pecado de mi alma</a:t>
            </a:r>
            <a:r>
              <a:rPr lang="es-CO" sz="3300" dirty="0" smtClean="0">
                <a:solidFill>
                  <a:schemeClr val="bg1"/>
                </a:solidFill>
                <a:latin typeface="Agency FB" pitchFamily="34" charset="0"/>
              </a:rPr>
              <a:t>?</a:t>
            </a:r>
            <a:r>
              <a:rPr lang="es-CO" b="1" dirty="0" smtClean="0"/>
              <a:t>. </a:t>
            </a:r>
            <a:endParaRPr lang="es-CO" b="1" dirty="0"/>
          </a:p>
        </p:txBody>
      </p:sp>
    </p:spTree>
    <p:extLst>
      <p:ext uri="{BB962C8B-B14F-4D97-AF65-F5344CB8AC3E}">
        <p14:creationId xmlns:p14="http://schemas.microsoft.com/office/powerpoint/2010/main" val="239033413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heel(1)">
                                      <p:cBhvr>
                                        <p:cTn id="13"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7467600" cy="5433467"/>
          </a:xfrm>
        </p:spPr>
        <p:txBody>
          <a:bodyPr>
            <a:normAutofit fontScale="92500" lnSpcReduction="10000"/>
          </a:bodyPr>
          <a:lstStyle/>
          <a:p>
            <a:pPr marL="36576" indent="0">
              <a:buNone/>
            </a:pPr>
            <a:r>
              <a:rPr lang="es-CO" sz="2800" dirty="0" smtClean="0"/>
              <a:t>Miqueas dice que Dios exige tres cosas:</a:t>
            </a:r>
          </a:p>
          <a:p>
            <a:r>
              <a:rPr lang="es-CO" sz="2800" b="1" dirty="0" smtClean="0"/>
              <a:t>1). hacer </a:t>
            </a:r>
            <a:r>
              <a:rPr lang="es-CO" sz="2800" b="1" dirty="0"/>
              <a:t>justicia, </a:t>
            </a:r>
            <a:endParaRPr lang="es-CO" sz="2800" b="1" dirty="0" smtClean="0"/>
          </a:p>
          <a:p>
            <a:r>
              <a:rPr lang="es-CO" sz="2800" b="1" dirty="0" smtClean="0"/>
              <a:t>2).amar </a:t>
            </a:r>
            <a:r>
              <a:rPr lang="es-CO" sz="2800" b="1" dirty="0"/>
              <a:t>misericordia y </a:t>
            </a:r>
            <a:endParaRPr lang="es-CO" sz="2800" b="1" dirty="0" smtClean="0"/>
          </a:p>
          <a:p>
            <a:r>
              <a:rPr lang="es-CO" sz="2800" b="1" dirty="0" smtClean="0"/>
              <a:t>3).caminar </a:t>
            </a:r>
            <a:r>
              <a:rPr lang="es-CO" sz="2800" b="1" dirty="0"/>
              <a:t>humildemente con tu </a:t>
            </a:r>
            <a:r>
              <a:rPr lang="es-CO" sz="2800" b="1" dirty="0" smtClean="0"/>
              <a:t>Dios.</a:t>
            </a:r>
          </a:p>
          <a:p>
            <a:pPr marL="36576" indent="0">
              <a:buNone/>
            </a:pPr>
            <a:endParaRPr lang="es-CO" sz="2800" dirty="0" smtClean="0"/>
          </a:p>
          <a:p>
            <a:pPr marL="36576" indent="0">
              <a:buNone/>
            </a:pPr>
            <a:r>
              <a:rPr lang="es-CO" sz="2800" dirty="0" smtClean="0"/>
              <a:t>Sólo </a:t>
            </a:r>
            <a:r>
              <a:rPr lang="es-CO" sz="2800" dirty="0"/>
              <a:t>por medio de la fe en Cristo un hombre aprende a actuar correctamente y a amar la misericordia, y a </a:t>
            </a:r>
            <a:r>
              <a:rPr lang="es-CO" sz="2800" b="1" i="1" dirty="0"/>
              <a:t>caminar humildemente con </a:t>
            </a:r>
            <a:r>
              <a:rPr lang="es-CO" sz="2800" b="1" i="1" dirty="0" smtClean="0"/>
              <a:t>Dios</a:t>
            </a:r>
            <a:r>
              <a:rPr lang="es-CO" sz="2800" dirty="0" smtClean="0"/>
              <a:t>.</a:t>
            </a:r>
          </a:p>
          <a:p>
            <a:pPr marL="36576" indent="0">
              <a:buNone/>
            </a:pPr>
            <a:r>
              <a:rPr lang="es-CO" sz="2800" dirty="0" smtClean="0"/>
              <a:t>Esto lo escribió Miqueas 700 años antes de que Cristo caminara por esta tierra, el único que nos ha dado ejemplo de como cumplir cabalmente con estos requerimientos.</a:t>
            </a:r>
            <a:endParaRPr lang="es-CO" sz="2800" dirty="0"/>
          </a:p>
        </p:txBody>
      </p:sp>
    </p:spTree>
    <p:extLst>
      <p:ext uri="{BB962C8B-B14F-4D97-AF65-F5344CB8AC3E}">
        <p14:creationId xmlns:p14="http://schemas.microsoft.com/office/powerpoint/2010/main" val="2093099368"/>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 calcmode="lin" valueType="num">
                                      <p:cBhvr>
                                        <p:cTn id="7"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5" end="5"/>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 calcmode="lin" valueType="num">
                                      <p:cBhvr>
                                        <p:cTn id="13"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7467600" cy="5721499"/>
          </a:xfrm>
        </p:spPr>
        <p:txBody>
          <a:bodyPr>
            <a:normAutofit fontScale="77500" lnSpcReduction="20000"/>
          </a:bodyPr>
          <a:lstStyle/>
          <a:p>
            <a:r>
              <a:rPr lang="es-CO" sz="3100" u="sng" dirty="0" smtClean="0"/>
              <a:t>Él </a:t>
            </a:r>
            <a:r>
              <a:rPr lang="es-CO" sz="3100" b="1" u="sng" dirty="0" smtClean="0"/>
              <a:t>te </a:t>
            </a:r>
            <a:r>
              <a:rPr lang="es-CO" sz="3100" b="1" u="sng" dirty="0"/>
              <a:t>ha declarado lo que es </a:t>
            </a:r>
            <a:r>
              <a:rPr lang="es-CO" sz="3100" b="1" u="sng" dirty="0" smtClean="0"/>
              <a:t>bueno</a:t>
            </a:r>
            <a:r>
              <a:rPr lang="es-CO" b="1" dirty="0" smtClean="0"/>
              <a:t>: </a:t>
            </a:r>
            <a:r>
              <a:rPr lang="es-CO" dirty="0" smtClean="0"/>
              <a:t>La </a:t>
            </a:r>
            <a:r>
              <a:rPr lang="es-CO" dirty="0"/>
              <a:t>respuesta que dio Miqueas no era una nueva revelación y no representaba un cambio en los requerimientos divinos. </a:t>
            </a:r>
            <a:r>
              <a:rPr lang="es-CO" dirty="0" smtClean="0"/>
              <a:t>Recordemos que Dios no cambia, lea por favor </a:t>
            </a:r>
            <a:r>
              <a:rPr lang="es-CO" b="1" dirty="0" smtClean="0"/>
              <a:t>(</a:t>
            </a:r>
            <a:r>
              <a:rPr lang="es-CO" b="1" dirty="0" smtClean="0">
                <a:solidFill>
                  <a:srgbClr val="FF0000"/>
                </a:solidFill>
              </a:rPr>
              <a:t>Heb.13:8; Sant.1:17).</a:t>
            </a:r>
            <a:r>
              <a:rPr lang="es-CO" dirty="0" smtClean="0"/>
              <a:t>El </a:t>
            </a:r>
            <a:r>
              <a:rPr lang="es-CO" dirty="0"/>
              <a:t>propósito del plan de salvación -</a:t>
            </a:r>
            <a:r>
              <a:rPr lang="es-CO" b="1" u="sng" dirty="0">
                <a:latin typeface="Agency FB" pitchFamily="34" charset="0"/>
              </a:rPr>
              <a:t>a saber, la restauración de la imagen de Dios en el alma humana</a:t>
            </a:r>
            <a:r>
              <a:rPr lang="es-CO" dirty="0"/>
              <a:t>- había sido revelado claramente a Adán, y el conocimiento de este propósito había sido transmitido a las generaciones sucesivas</a:t>
            </a:r>
            <a:r>
              <a:rPr lang="es-CO" dirty="0" smtClean="0"/>
              <a:t>.</a:t>
            </a:r>
          </a:p>
          <a:p>
            <a:endParaRPr lang="es-CO" dirty="0"/>
          </a:p>
          <a:p>
            <a:pPr marL="36576" indent="0">
              <a:buNone/>
            </a:pPr>
            <a:r>
              <a:rPr lang="es-CO" dirty="0" smtClean="0"/>
              <a:t>Ese </a:t>
            </a:r>
            <a:r>
              <a:rPr lang="es-CO" dirty="0"/>
              <a:t>conocimiento fue confirmado por el testimonio personal del Espíritu </a:t>
            </a:r>
            <a:r>
              <a:rPr lang="es-CO" dirty="0" smtClean="0"/>
              <a:t>Santo, lea </a:t>
            </a:r>
            <a:r>
              <a:rPr lang="es-CO" dirty="0" smtClean="0">
                <a:solidFill>
                  <a:srgbClr val="FF0000"/>
                </a:solidFill>
              </a:rPr>
              <a:t>(Rom.8:16</a:t>
            </a:r>
            <a:r>
              <a:rPr lang="es-CO" dirty="0">
                <a:solidFill>
                  <a:srgbClr val="FF0000"/>
                </a:solidFill>
              </a:rPr>
              <a:t>) </a:t>
            </a:r>
            <a:r>
              <a:rPr lang="es-CO" dirty="0"/>
              <a:t>y fue ampliado mediante sucesivas revelaciones de los profetas. Los contemporáneos de Miqueas tenían el Pentateuco en forma escrita y sin duda otras porciones de la Biblia, así como el testimonio de los profetas de esos días, tales como Isaías y Óseas (</a:t>
            </a:r>
            <a:r>
              <a:rPr lang="es-CO" dirty="0" smtClean="0"/>
              <a:t>Isa.1:1</a:t>
            </a:r>
            <a:r>
              <a:rPr lang="es-CO" dirty="0"/>
              <a:t>; </a:t>
            </a:r>
            <a:r>
              <a:rPr lang="es-CO" dirty="0" smtClean="0"/>
              <a:t>Hos.1:1).</a:t>
            </a:r>
            <a:endParaRPr lang="es-CO" dirty="0"/>
          </a:p>
        </p:txBody>
      </p:sp>
    </p:spTree>
    <p:extLst>
      <p:ext uri="{BB962C8B-B14F-4D97-AF65-F5344CB8AC3E}">
        <p14:creationId xmlns:p14="http://schemas.microsoft.com/office/powerpoint/2010/main" val="37116833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7467600" cy="5937523"/>
          </a:xfrm>
        </p:spPr>
        <p:txBody>
          <a:bodyPr>
            <a:normAutofit fontScale="92500"/>
          </a:bodyPr>
          <a:lstStyle/>
          <a:p>
            <a:r>
              <a:rPr lang="es-CO" dirty="0" smtClean="0"/>
              <a:t>A pesar de todas esas evidencias el </a:t>
            </a:r>
            <a:r>
              <a:rPr lang="es-CO" dirty="0"/>
              <a:t>pueblo parecía haber olvidado que los </a:t>
            </a:r>
            <a:r>
              <a:rPr lang="es-CO" u="sng" dirty="0"/>
              <a:t>ritos externos no tienen valor sin una verdadera piedad. </a:t>
            </a:r>
            <a:endParaRPr lang="es-CO" u="sng" dirty="0" smtClean="0"/>
          </a:p>
          <a:p>
            <a:pPr marL="36576" indent="0">
              <a:buNone/>
            </a:pPr>
            <a:r>
              <a:rPr lang="es-CO" dirty="0" smtClean="0"/>
              <a:t>Una </a:t>
            </a:r>
            <a:r>
              <a:rPr lang="es-CO" dirty="0"/>
              <a:t>de las principales misiones de los profetas era enseñar a la gente que una mera práctica religiosa </a:t>
            </a:r>
            <a:r>
              <a:rPr lang="es-CO" u="sng" dirty="0"/>
              <a:t>externa</a:t>
            </a:r>
            <a:r>
              <a:rPr lang="es-CO" dirty="0"/>
              <a:t> no podía sustituir al carácter y a la obediencia íntima </a:t>
            </a:r>
            <a:r>
              <a:rPr lang="es-CO" dirty="0">
                <a:solidFill>
                  <a:srgbClr val="FF0000"/>
                </a:solidFill>
              </a:rPr>
              <a:t>(</a:t>
            </a:r>
            <a:r>
              <a:rPr lang="es-CO" dirty="0" smtClean="0">
                <a:solidFill>
                  <a:srgbClr val="FF0000"/>
                </a:solidFill>
              </a:rPr>
              <a:t>1Sam.15:22).</a:t>
            </a:r>
          </a:p>
          <a:p>
            <a:pPr>
              <a:buFont typeface="Arial" pitchFamily="34" charset="0"/>
              <a:buChar char="•"/>
            </a:pPr>
            <a:r>
              <a:rPr lang="es-CO" dirty="0" smtClean="0"/>
              <a:t>Y </a:t>
            </a:r>
            <a:r>
              <a:rPr lang="es-CO" dirty="0"/>
              <a:t>Samuel dijo: ¿</a:t>
            </a:r>
            <a:r>
              <a:rPr lang="es-CO" dirty="0">
                <a:latin typeface="Agency FB" pitchFamily="34" charset="0"/>
              </a:rPr>
              <a:t>Tiene el SEÑOR [tanto] contentamiento con los holocaustos y víctimas, como en </a:t>
            </a:r>
            <a:r>
              <a:rPr lang="es-CO" u="sng" dirty="0">
                <a:latin typeface="Agency FB" pitchFamily="34" charset="0"/>
              </a:rPr>
              <a:t>oír la palabra del SEÑOR</a:t>
            </a:r>
            <a:r>
              <a:rPr lang="es-CO" dirty="0">
                <a:latin typeface="Agency FB" pitchFamily="34" charset="0"/>
              </a:rPr>
              <a:t>? Ciertamente el oír [es] mejor que los sacrificios; [y] el escuchar que el sebo de los carneros</a:t>
            </a:r>
            <a:r>
              <a:rPr lang="es-CO" dirty="0"/>
              <a:t>.</a:t>
            </a:r>
            <a:r>
              <a:rPr lang="es-CO" dirty="0" smtClean="0"/>
              <a:t> </a:t>
            </a:r>
            <a:endParaRPr lang="es-CO" dirty="0"/>
          </a:p>
        </p:txBody>
      </p:sp>
    </p:spTree>
    <p:extLst>
      <p:ext uri="{BB962C8B-B14F-4D97-AF65-F5344CB8AC3E}">
        <p14:creationId xmlns:p14="http://schemas.microsoft.com/office/powerpoint/2010/main" val="109465267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ipe(down)">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620688"/>
            <a:ext cx="7467600" cy="4525963"/>
          </a:xfrm>
        </p:spPr>
        <p:txBody>
          <a:bodyPr/>
          <a:lstStyle/>
          <a:p>
            <a:pPr marL="36576" indent="0">
              <a:buNone/>
            </a:pPr>
            <a:r>
              <a:rPr lang="es-CO" dirty="0" smtClean="0">
                <a:solidFill>
                  <a:schemeClr val="bg1"/>
                </a:solidFill>
              </a:rPr>
              <a:t>Según el texto, Dios </a:t>
            </a:r>
            <a:r>
              <a:rPr lang="es-CO" dirty="0">
                <a:solidFill>
                  <a:schemeClr val="bg1"/>
                </a:solidFill>
              </a:rPr>
              <a:t>no deseaba </a:t>
            </a:r>
            <a:endParaRPr lang="es-CO" dirty="0" smtClean="0">
              <a:solidFill>
                <a:schemeClr val="bg1"/>
              </a:solidFill>
            </a:endParaRPr>
          </a:p>
          <a:p>
            <a:pPr marL="36576" indent="0">
              <a:buNone/>
            </a:pPr>
            <a:r>
              <a:rPr lang="es-CO" dirty="0" smtClean="0">
                <a:solidFill>
                  <a:schemeClr val="bg1"/>
                </a:solidFill>
              </a:rPr>
              <a:t>(1), los </a:t>
            </a:r>
            <a:r>
              <a:rPr lang="es-CO" dirty="0">
                <a:solidFill>
                  <a:schemeClr val="bg1"/>
                </a:solidFill>
              </a:rPr>
              <a:t>bienes de ellos sino su </a:t>
            </a:r>
            <a:r>
              <a:rPr lang="es-CO" b="1" u="sng" dirty="0" smtClean="0">
                <a:solidFill>
                  <a:schemeClr val="bg1"/>
                </a:solidFill>
              </a:rPr>
              <a:t>espíritu</a:t>
            </a:r>
            <a:r>
              <a:rPr lang="es-CO" dirty="0" smtClean="0">
                <a:solidFill>
                  <a:schemeClr val="bg1"/>
                </a:solidFill>
              </a:rPr>
              <a:t> </a:t>
            </a:r>
          </a:p>
          <a:p>
            <a:pPr marL="36576" indent="0">
              <a:buNone/>
            </a:pPr>
            <a:r>
              <a:rPr lang="es-CO" dirty="0" smtClean="0">
                <a:solidFill>
                  <a:schemeClr val="bg1"/>
                </a:solidFill>
              </a:rPr>
              <a:t>(2); </a:t>
            </a:r>
            <a:r>
              <a:rPr lang="es-CO" dirty="0">
                <a:solidFill>
                  <a:schemeClr val="bg1"/>
                </a:solidFill>
              </a:rPr>
              <a:t>no sólo su culto sino su </a:t>
            </a:r>
            <a:r>
              <a:rPr lang="es-CO" b="1" u="sng" dirty="0" smtClean="0">
                <a:solidFill>
                  <a:schemeClr val="bg1"/>
                </a:solidFill>
              </a:rPr>
              <a:t>voluntad</a:t>
            </a:r>
            <a:r>
              <a:rPr lang="es-CO" dirty="0" smtClean="0">
                <a:solidFill>
                  <a:schemeClr val="bg1"/>
                </a:solidFill>
              </a:rPr>
              <a:t> y </a:t>
            </a:r>
          </a:p>
          <a:p>
            <a:pPr marL="36576" indent="0">
              <a:buNone/>
            </a:pPr>
            <a:r>
              <a:rPr lang="es-CO" dirty="0" smtClean="0">
                <a:solidFill>
                  <a:schemeClr val="bg1"/>
                </a:solidFill>
              </a:rPr>
              <a:t>(3); </a:t>
            </a:r>
            <a:r>
              <a:rPr lang="es-CO" dirty="0">
                <a:solidFill>
                  <a:schemeClr val="bg1"/>
                </a:solidFill>
              </a:rPr>
              <a:t>no sólo su servicio sino su </a:t>
            </a:r>
            <a:r>
              <a:rPr lang="es-CO" b="1" u="sng" dirty="0">
                <a:solidFill>
                  <a:schemeClr val="bg1"/>
                </a:solidFill>
              </a:rPr>
              <a:t>alma</a:t>
            </a:r>
            <a:r>
              <a:rPr lang="es-CO" dirty="0">
                <a:solidFill>
                  <a:schemeClr val="bg1"/>
                </a:solidFill>
              </a:rPr>
              <a:t>.</a:t>
            </a:r>
          </a:p>
          <a:p>
            <a:pPr marL="36576" indent="0">
              <a:buNone/>
            </a:pPr>
            <a:endParaRPr lang="es-CO" dirty="0" smtClean="0">
              <a:solidFill>
                <a:schemeClr val="bg1"/>
              </a:solidFill>
            </a:endParaRPr>
          </a:p>
          <a:p>
            <a:pPr marL="36576" indent="0">
              <a:buNone/>
            </a:pPr>
            <a:r>
              <a:rPr lang="es-CO" dirty="0" smtClean="0">
                <a:solidFill>
                  <a:schemeClr val="bg1"/>
                </a:solidFill>
              </a:rPr>
              <a:t>Si </a:t>
            </a:r>
            <a:r>
              <a:rPr lang="es-CO" dirty="0">
                <a:solidFill>
                  <a:schemeClr val="bg1"/>
                </a:solidFill>
              </a:rPr>
              <a:t>desea más información lea: </a:t>
            </a:r>
            <a:r>
              <a:rPr lang="es-CO" dirty="0" smtClean="0">
                <a:solidFill>
                  <a:srgbClr val="FF0000"/>
                </a:solidFill>
              </a:rPr>
              <a:t>(Sal.51:16-17</a:t>
            </a:r>
            <a:r>
              <a:rPr lang="es-CO" dirty="0">
                <a:solidFill>
                  <a:srgbClr val="FF0000"/>
                </a:solidFill>
              </a:rPr>
              <a:t>; </a:t>
            </a:r>
            <a:r>
              <a:rPr lang="es-CO" dirty="0" smtClean="0">
                <a:solidFill>
                  <a:srgbClr val="FF0000"/>
                </a:solidFill>
              </a:rPr>
              <a:t>Isa.1:11-17</a:t>
            </a:r>
            <a:r>
              <a:rPr lang="es-CO" dirty="0">
                <a:solidFill>
                  <a:srgbClr val="FF0000"/>
                </a:solidFill>
              </a:rPr>
              <a:t>; </a:t>
            </a:r>
            <a:r>
              <a:rPr lang="es-CO" dirty="0" smtClean="0">
                <a:solidFill>
                  <a:srgbClr val="FF0000"/>
                </a:solidFill>
              </a:rPr>
              <a:t>Os.6:6</a:t>
            </a:r>
            <a:r>
              <a:rPr lang="es-CO" dirty="0">
                <a:solidFill>
                  <a:srgbClr val="FF0000"/>
                </a:solidFill>
              </a:rPr>
              <a:t>; </a:t>
            </a:r>
            <a:r>
              <a:rPr lang="es-CO" dirty="0" smtClean="0">
                <a:solidFill>
                  <a:srgbClr val="FF0000"/>
                </a:solidFill>
              </a:rPr>
              <a:t>Jer.6:20</a:t>
            </a:r>
            <a:r>
              <a:rPr lang="es-CO" dirty="0">
                <a:solidFill>
                  <a:srgbClr val="FF0000"/>
                </a:solidFill>
              </a:rPr>
              <a:t>; </a:t>
            </a:r>
            <a:r>
              <a:rPr lang="es-CO" dirty="0" smtClean="0">
                <a:solidFill>
                  <a:srgbClr val="FF0000"/>
                </a:solidFill>
              </a:rPr>
              <a:t>7:3-7</a:t>
            </a:r>
            <a:r>
              <a:rPr lang="es-CO" dirty="0">
                <a:solidFill>
                  <a:srgbClr val="FF0000"/>
                </a:solidFill>
              </a:rPr>
              <a:t>; </a:t>
            </a:r>
            <a:r>
              <a:rPr lang="es-CO" dirty="0" smtClean="0">
                <a:solidFill>
                  <a:srgbClr val="FF0000"/>
                </a:solidFill>
              </a:rPr>
              <a:t>Juan 4:23-24). </a:t>
            </a:r>
            <a:endParaRPr lang="es-CO" dirty="0">
              <a:solidFill>
                <a:srgbClr val="FF0000"/>
              </a:solidFill>
            </a:endParaRPr>
          </a:p>
        </p:txBody>
      </p:sp>
    </p:spTree>
    <p:extLst>
      <p:ext uri="{BB962C8B-B14F-4D97-AF65-F5344CB8AC3E}">
        <p14:creationId xmlns:p14="http://schemas.microsoft.com/office/powerpoint/2010/main" val="24446476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7467600" cy="5721499"/>
          </a:xfrm>
        </p:spPr>
        <p:txBody>
          <a:bodyPr>
            <a:normAutofit fontScale="92500" lnSpcReduction="10000"/>
          </a:bodyPr>
          <a:lstStyle/>
          <a:p>
            <a:pPr marL="36576" indent="0">
              <a:buNone/>
            </a:pPr>
            <a:r>
              <a:rPr lang="es-CO" sz="3500" b="1" dirty="0" smtClean="0"/>
              <a:t>1). </a:t>
            </a:r>
            <a:r>
              <a:rPr lang="es-CO" sz="3900" b="1" u="sng" dirty="0" smtClean="0"/>
              <a:t>Hacer Justicia</a:t>
            </a:r>
            <a:r>
              <a:rPr lang="es-CO" b="1" dirty="0"/>
              <a:t>. </a:t>
            </a:r>
          </a:p>
          <a:p>
            <a:r>
              <a:rPr lang="es-CO" dirty="0" smtClean="0"/>
              <a:t>Heb</a:t>
            </a:r>
            <a:r>
              <a:rPr lang="es-CO" dirty="0"/>
              <a:t>. mishpat de la raíz shafat, </a:t>
            </a:r>
            <a:r>
              <a:rPr lang="es-CO" dirty="0" smtClean="0"/>
              <a:t>que quiere decir: “juzgar</a:t>
            </a:r>
            <a:r>
              <a:rPr lang="es-CO" dirty="0"/>
              <a:t>”. </a:t>
            </a:r>
            <a:endParaRPr lang="es-CO" dirty="0" smtClean="0"/>
          </a:p>
          <a:p>
            <a:r>
              <a:rPr lang="es-CO" dirty="0" smtClean="0"/>
              <a:t>La </a:t>
            </a:r>
            <a:r>
              <a:rPr lang="es-CO" dirty="0"/>
              <a:t>forma </a:t>
            </a:r>
            <a:r>
              <a:rPr lang="es-CO" u="sng" dirty="0"/>
              <a:t>plural</a:t>
            </a:r>
            <a:r>
              <a:rPr lang="es-CO" dirty="0"/>
              <a:t>, mishpatim, generalmente traducida “juicios”, se usa respecto de los preceptos adicionales que dan minuciosas instrucciones en cuanto a la forma en que debía observarse el </a:t>
            </a:r>
            <a:r>
              <a:rPr lang="es-CO" dirty="0" smtClean="0"/>
              <a:t>Decálogo, estas   leyes están registradas en  </a:t>
            </a:r>
            <a:r>
              <a:rPr lang="es-CO" b="1" dirty="0" smtClean="0">
                <a:solidFill>
                  <a:srgbClr val="FF0000"/>
                </a:solidFill>
              </a:rPr>
              <a:t>(Exo.21-23; </a:t>
            </a:r>
            <a:r>
              <a:rPr lang="es-CO" b="1" dirty="0">
                <a:solidFill>
                  <a:srgbClr val="FF0000"/>
                </a:solidFill>
              </a:rPr>
              <a:t>ver PP 379)</a:t>
            </a:r>
            <a:r>
              <a:rPr lang="es-CO" dirty="0"/>
              <a:t>. </a:t>
            </a:r>
            <a:endParaRPr lang="es-CO" dirty="0" smtClean="0"/>
          </a:p>
          <a:p>
            <a:pPr marL="36576" indent="0">
              <a:buNone/>
            </a:pPr>
            <a:r>
              <a:rPr lang="es-CO" dirty="0" smtClean="0">
                <a:solidFill>
                  <a:schemeClr val="bg1"/>
                </a:solidFill>
                <a:latin typeface="Agency FB" pitchFamily="34" charset="0"/>
              </a:rPr>
              <a:t>Hacer </a:t>
            </a:r>
            <a:r>
              <a:rPr lang="es-CO" dirty="0">
                <a:solidFill>
                  <a:schemeClr val="bg1"/>
                </a:solidFill>
                <a:latin typeface="Agency FB" pitchFamily="34" charset="0"/>
              </a:rPr>
              <a:t>mishpat es ordenar la vida de acuerdo con los “juicios” de Dios. </a:t>
            </a:r>
            <a:r>
              <a:rPr lang="es-CO" dirty="0" smtClean="0">
                <a:solidFill>
                  <a:schemeClr val="bg1"/>
                </a:solidFill>
                <a:latin typeface="Agency FB" pitchFamily="34" charset="0"/>
              </a:rPr>
              <a:t>O sea, vivir conforme a los diez Mandamientos de Dios registrados en </a:t>
            </a:r>
            <a:r>
              <a:rPr lang="es-CO" b="1" dirty="0" smtClean="0">
                <a:solidFill>
                  <a:srgbClr val="FF0000"/>
                </a:solidFill>
              </a:rPr>
              <a:t>(Éxo.20:3-17).</a:t>
            </a:r>
            <a:endParaRPr lang="es-CO" b="1" dirty="0">
              <a:solidFill>
                <a:srgbClr val="FF0000"/>
              </a:solidFill>
            </a:endParaRPr>
          </a:p>
        </p:txBody>
      </p:sp>
    </p:spTree>
    <p:extLst>
      <p:ext uri="{BB962C8B-B14F-4D97-AF65-F5344CB8AC3E}">
        <p14:creationId xmlns:p14="http://schemas.microsoft.com/office/powerpoint/2010/main" val="140213803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wheel(1)">
                                      <p:cBhvr>
                                        <p:cTn id="21"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7467600" cy="5721499"/>
          </a:xfrm>
        </p:spPr>
        <p:txBody>
          <a:bodyPr>
            <a:normAutofit lnSpcReduction="10000"/>
          </a:bodyPr>
          <a:lstStyle/>
          <a:p>
            <a:pPr marL="36576" indent="0">
              <a:buNone/>
            </a:pPr>
            <a:r>
              <a:rPr lang="es-CO" sz="4100" b="1" dirty="0" smtClean="0"/>
              <a:t>2</a:t>
            </a:r>
            <a:r>
              <a:rPr lang="es-CO" sz="3600" b="1" dirty="0" smtClean="0"/>
              <a:t>). </a:t>
            </a:r>
            <a:r>
              <a:rPr lang="es-CO" sz="4100" b="1" u="sng" dirty="0" smtClean="0"/>
              <a:t>Amar  </a:t>
            </a:r>
            <a:r>
              <a:rPr lang="es-CO" sz="3600" b="1" u="sng" dirty="0" smtClean="0"/>
              <a:t>Misericordia</a:t>
            </a:r>
            <a:r>
              <a:rPr lang="es-CO" b="1" dirty="0"/>
              <a:t>. </a:t>
            </a:r>
          </a:p>
          <a:p>
            <a:r>
              <a:rPr lang="es-CO" dirty="0" smtClean="0"/>
              <a:t>Heb</a:t>
            </a:r>
            <a:r>
              <a:rPr lang="es-CO" dirty="0"/>
              <a:t>. jésed, palabra que designa una amplia gama de cualidades, como lo indican sus diversas traducciones, tales como: “bondad”, “benevolencia”, “favor cariñoso”, “bondad misericordioso”, </a:t>
            </a:r>
            <a:r>
              <a:rPr lang="es-CO" dirty="0" smtClean="0"/>
              <a:t>“</a:t>
            </a:r>
            <a:r>
              <a:rPr lang="es-CO" dirty="0"/>
              <a:t>misericordia”. </a:t>
            </a:r>
            <a:endParaRPr lang="es-CO" dirty="0" smtClean="0"/>
          </a:p>
          <a:p>
            <a:endParaRPr lang="es-CO" dirty="0" smtClean="0"/>
          </a:p>
          <a:p>
            <a:r>
              <a:rPr lang="es-CO" dirty="0" smtClean="0"/>
              <a:t>Esta es una de las manifestaciones del carácter de Dios: </a:t>
            </a:r>
            <a:r>
              <a:rPr lang="es-CO" b="1" dirty="0" smtClean="0">
                <a:solidFill>
                  <a:srgbClr val="FF0000"/>
                </a:solidFill>
              </a:rPr>
              <a:t>Lucas </a:t>
            </a:r>
            <a:r>
              <a:rPr lang="es-CO" b="1" dirty="0">
                <a:solidFill>
                  <a:srgbClr val="FF0000"/>
                </a:solidFill>
              </a:rPr>
              <a:t>6, 27-38</a:t>
            </a:r>
            <a:r>
              <a:rPr lang="es-CO" dirty="0"/>
              <a:t>. «</a:t>
            </a:r>
            <a:r>
              <a:rPr lang="es-CO" b="1" i="1" dirty="0">
                <a:latin typeface="Agency FB" pitchFamily="34" charset="0"/>
              </a:rPr>
              <a:t>Sed misericordiosos, como</a:t>
            </a:r>
            <a:r>
              <a:rPr lang="es-CO" b="1" dirty="0">
                <a:latin typeface="Agency FB" pitchFamily="34" charset="0"/>
              </a:rPr>
              <a:t> vuestro Padre es misericordioso</a:t>
            </a:r>
            <a:r>
              <a:rPr lang="es-CO" dirty="0" smtClean="0"/>
              <a:t>».</a:t>
            </a:r>
          </a:p>
        </p:txBody>
      </p:sp>
    </p:spTree>
    <p:extLst>
      <p:ext uri="{BB962C8B-B14F-4D97-AF65-F5344CB8AC3E}">
        <p14:creationId xmlns:p14="http://schemas.microsoft.com/office/powerpoint/2010/main" val="319839420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heel(1)">
                                      <p:cBhvr>
                                        <p:cTn id="10"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7467600" cy="5577483"/>
          </a:xfrm>
        </p:spPr>
        <p:txBody>
          <a:bodyPr>
            <a:normAutofit fontScale="92500" lnSpcReduction="10000"/>
          </a:bodyPr>
          <a:lstStyle/>
          <a:p>
            <a:pPr marL="36576" indent="0">
              <a:buNone/>
            </a:pPr>
            <a:r>
              <a:rPr lang="es-CO" dirty="0" smtClean="0"/>
              <a:t>Jésed es una voz hebrea muy difícil de traducir. Aparece 245 veces en el AT. De las cuales la RVR la traduce 221 veces como «misericordia». Las otras traducciones que más interesan son:</a:t>
            </a:r>
          </a:p>
          <a:p>
            <a:r>
              <a:rPr lang="es-CO" dirty="0" smtClean="0"/>
              <a:t>«bondad» 3 veces,</a:t>
            </a:r>
          </a:p>
          <a:p>
            <a:r>
              <a:rPr lang="es-CO" dirty="0" smtClean="0"/>
              <a:t>«clemencia» 2 veces, </a:t>
            </a:r>
          </a:p>
          <a:p>
            <a:r>
              <a:rPr lang="es-CO" dirty="0" smtClean="0"/>
              <a:t>«piedad» 3 veces,</a:t>
            </a:r>
          </a:p>
          <a:p>
            <a:r>
              <a:rPr lang="es-CO" dirty="0" smtClean="0"/>
              <a:t>«benevolencia» 2 veces,</a:t>
            </a:r>
          </a:p>
          <a:p>
            <a:r>
              <a:rPr lang="es-CO" dirty="0" smtClean="0"/>
              <a:t>«gracia» 2 veces,</a:t>
            </a:r>
          </a:p>
          <a:p>
            <a:r>
              <a:rPr lang="es-CO" dirty="0" smtClean="0"/>
              <a:t>«merced», «fidelidad», «amor permanente», otras traducciones.</a:t>
            </a:r>
            <a:endParaRPr lang="es-CO" dirty="0"/>
          </a:p>
        </p:txBody>
      </p:sp>
    </p:spTree>
    <p:extLst>
      <p:ext uri="{BB962C8B-B14F-4D97-AF65-F5344CB8AC3E}">
        <p14:creationId xmlns:p14="http://schemas.microsoft.com/office/powerpoint/2010/main" val="289825916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82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7467600" cy="5577483"/>
          </a:xfrm>
          <a:noFill/>
        </p:spPr>
        <p:txBody>
          <a:bodyPr>
            <a:normAutofit fontScale="62500" lnSpcReduction="20000"/>
          </a:bodyPr>
          <a:lstStyle/>
          <a:p>
            <a:r>
              <a:rPr lang="es-CO" dirty="0" smtClean="0">
                <a:solidFill>
                  <a:srgbClr val="002060"/>
                </a:solidFill>
              </a:rPr>
              <a:t>Se usa la voz Jésed para describir:</a:t>
            </a:r>
          </a:p>
          <a:p>
            <a:r>
              <a:rPr lang="es-CO" dirty="0" smtClean="0">
                <a:solidFill>
                  <a:srgbClr val="002060"/>
                </a:solidFill>
              </a:rPr>
              <a:t>1), Las relaciones entre personas y</a:t>
            </a:r>
          </a:p>
          <a:p>
            <a:r>
              <a:rPr lang="es-CO" dirty="0" smtClean="0">
                <a:solidFill>
                  <a:srgbClr val="002060"/>
                </a:solidFill>
              </a:rPr>
              <a:t>2), Las relaciones entre Dios y la humanidad.</a:t>
            </a:r>
          </a:p>
          <a:p>
            <a:endParaRPr lang="es-CO" dirty="0" smtClean="0">
              <a:solidFill>
                <a:srgbClr val="002060"/>
              </a:solidFill>
            </a:endParaRPr>
          </a:p>
          <a:p>
            <a:r>
              <a:rPr lang="es-CO" dirty="0" smtClean="0">
                <a:solidFill>
                  <a:srgbClr val="002060"/>
                </a:solidFill>
              </a:rPr>
              <a:t>En cuanto al primer significado, he aquí estos ejemplos:</a:t>
            </a:r>
          </a:p>
          <a:p>
            <a:r>
              <a:rPr lang="es-CO" dirty="0" smtClean="0">
                <a:solidFill>
                  <a:srgbClr val="002060"/>
                </a:solidFill>
              </a:rPr>
              <a:t>1). Las relaciones entre un hijo y un padre moribundo </a:t>
            </a:r>
            <a:r>
              <a:rPr lang="es-CO" dirty="0" smtClean="0">
                <a:solidFill>
                  <a:srgbClr val="FF0000"/>
                </a:solidFill>
              </a:rPr>
              <a:t>(Gén.47:29).</a:t>
            </a:r>
          </a:p>
          <a:p>
            <a:r>
              <a:rPr lang="es-CO" dirty="0" smtClean="0">
                <a:solidFill>
                  <a:srgbClr val="002060"/>
                </a:solidFill>
              </a:rPr>
              <a:t>2). Entre marido y mujer </a:t>
            </a:r>
            <a:r>
              <a:rPr lang="es-CO" dirty="0" smtClean="0">
                <a:solidFill>
                  <a:srgbClr val="FF0000"/>
                </a:solidFill>
              </a:rPr>
              <a:t>(Gén. 20:13</a:t>
            </a:r>
            <a:r>
              <a:rPr lang="es-CO" dirty="0" smtClean="0">
                <a:solidFill>
                  <a:srgbClr val="002060"/>
                </a:solidFill>
              </a:rPr>
              <a:t>).</a:t>
            </a:r>
          </a:p>
          <a:p>
            <a:r>
              <a:rPr lang="es-CO" dirty="0" smtClean="0">
                <a:solidFill>
                  <a:srgbClr val="002060"/>
                </a:solidFill>
              </a:rPr>
              <a:t>3). Entre parientes </a:t>
            </a:r>
            <a:r>
              <a:rPr lang="es-CO" dirty="0" smtClean="0">
                <a:solidFill>
                  <a:srgbClr val="FF0000"/>
                </a:solidFill>
              </a:rPr>
              <a:t>(Rut 2:20).</a:t>
            </a:r>
          </a:p>
          <a:p>
            <a:r>
              <a:rPr lang="es-CO" dirty="0" smtClean="0">
                <a:solidFill>
                  <a:srgbClr val="002060"/>
                </a:solidFill>
              </a:rPr>
              <a:t>4). Entre invitados </a:t>
            </a:r>
            <a:r>
              <a:rPr lang="es-CO" dirty="0" smtClean="0">
                <a:solidFill>
                  <a:srgbClr val="FF0000"/>
                </a:solidFill>
              </a:rPr>
              <a:t>(Gé.19:19).</a:t>
            </a:r>
          </a:p>
          <a:p>
            <a:r>
              <a:rPr lang="es-CO" dirty="0" smtClean="0">
                <a:solidFill>
                  <a:srgbClr val="002060"/>
                </a:solidFill>
              </a:rPr>
              <a:t>5). Entre amigos </a:t>
            </a:r>
            <a:r>
              <a:rPr lang="es-CO" dirty="0" smtClean="0">
                <a:solidFill>
                  <a:srgbClr val="FF0000"/>
                </a:solidFill>
              </a:rPr>
              <a:t>(1Sam.20:8).</a:t>
            </a:r>
          </a:p>
          <a:p>
            <a:r>
              <a:rPr lang="es-CO" dirty="0" smtClean="0">
                <a:solidFill>
                  <a:srgbClr val="002060"/>
                </a:solidFill>
              </a:rPr>
              <a:t>6). Entre un rey y sus súbditos </a:t>
            </a:r>
            <a:r>
              <a:rPr lang="es-CO" dirty="0" smtClean="0">
                <a:solidFill>
                  <a:srgbClr val="FF0000"/>
                </a:solidFill>
              </a:rPr>
              <a:t>(2 Sam.3:8).</a:t>
            </a:r>
          </a:p>
          <a:p>
            <a:endParaRPr lang="es-CO" dirty="0" smtClean="0">
              <a:solidFill>
                <a:srgbClr val="002060"/>
              </a:solidFill>
            </a:endParaRPr>
          </a:p>
          <a:p>
            <a:pPr marL="36576" indent="0">
              <a:buNone/>
            </a:pPr>
            <a:r>
              <a:rPr lang="es-CO" dirty="0" smtClean="0">
                <a:solidFill>
                  <a:srgbClr val="002060"/>
                </a:solidFill>
              </a:rPr>
              <a:t>En sentido general podría decirse que, en relación con Dios, Jésed señala los atributos divinos, especialmente su relación y trato con el ser humano lea </a:t>
            </a:r>
            <a:r>
              <a:rPr lang="es-CO" dirty="0" smtClean="0">
                <a:solidFill>
                  <a:srgbClr val="FF0000"/>
                </a:solidFill>
              </a:rPr>
              <a:t>(Juan 3:16).</a:t>
            </a:r>
          </a:p>
          <a:p>
            <a:endParaRPr lang="es-CO" dirty="0" smtClean="0">
              <a:solidFill>
                <a:srgbClr val="002060"/>
              </a:solidFill>
            </a:endParaRPr>
          </a:p>
          <a:p>
            <a:pPr marL="36576" indent="0">
              <a:buNone/>
            </a:pPr>
            <a:r>
              <a:rPr lang="es-CO" b="1" dirty="0" smtClean="0">
                <a:solidFill>
                  <a:srgbClr val="FF0000"/>
                </a:solidFill>
              </a:rPr>
              <a:t>Si desea más información lea, Nota Adicional del salmo 36 en el C.B.A.</a:t>
            </a:r>
            <a:endParaRPr lang="es-CO" b="1" dirty="0">
              <a:solidFill>
                <a:srgbClr val="FF0000"/>
              </a:solidFill>
            </a:endParaRPr>
          </a:p>
        </p:txBody>
      </p:sp>
    </p:spTree>
    <p:extLst>
      <p:ext uri="{BB962C8B-B14F-4D97-AF65-F5344CB8AC3E}">
        <p14:creationId xmlns:p14="http://schemas.microsoft.com/office/powerpoint/2010/main" val="3974209758"/>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80">
                                          <p:stCondLst>
                                            <p:cond delay="0"/>
                                          </p:stCondLst>
                                        </p:cTn>
                                        <p:tgtEl>
                                          <p:spTgt spid="3">
                                            <p:txEl>
                                              <p:pRg st="4" end="4"/>
                                            </p:txEl>
                                          </p:spTgt>
                                        </p:tgtEl>
                                      </p:cBhvr>
                                    </p:animEffect>
                                    <p:anim calcmode="lin" valueType="num">
                                      <p:cBhvr>
                                        <p:cTn id="8"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4" end="4"/>
                                            </p:txEl>
                                          </p:spTgt>
                                        </p:tgtEl>
                                      </p:cBhvr>
                                      <p:to x="100000" y="60000"/>
                                    </p:animScale>
                                    <p:animScale>
                                      <p:cBhvr>
                                        <p:cTn id="14" dur="166" decel="50000">
                                          <p:stCondLst>
                                            <p:cond delay="676"/>
                                          </p:stCondLst>
                                        </p:cTn>
                                        <p:tgtEl>
                                          <p:spTgt spid="3">
                                            <p:txEl>
                                              <p:pRg st="4" end="4"/>
                                            </p:txEl>
                                          </p:spTgt>
                                        </p:tgtEl>
                                      </p:cBhvr>
                                      <p:to x="100000" y="100000"/>
                                    </p:animScale>
                                    <p:animScale>
                                      <p:cBhvr>
                                        <p:cTn id="15" dur="26">
                                          <p:stCondLst>
                                            <p:cond delay="1312"/>
                                          </p:stCondLst>
                                        </p:cTn>
                                        <p:tgtEl>
                                          <p:spTgt spid="3">
                                            <p:txEl>
                                              <p:pRg st="4" end="4"/>
                                            </p:txEl>
                                          </p:spTgt>
                                        </p:tgtEl>
                                      </p:cBhvr>
                                      <p:to x="100000" y="80000"/>
                                    </p:animScale>
                                    <p:animScale>
                                      <p:cBhvr>
                                        <p:cTn id="16" dur="166" decel="50000">
                                          <p:stCondLst>
                                            <p:cond delay="1338"/>
                                          </p:stCondLst>
                                        </p:cTn>
                                        <p:tgtEl>
                                          <p:spTgt spid="3">
                                            <p:txEl>
                                              <p:pRg st="4" end="4"/>
                                            </p:txEl>
                                          </p:spTgt>
                                        </p:tgtEl>
                                      </p:cBhvr>
                                      <p:to x="100000" y="100000"/>
                                    </p:animScale>
                                    <p:animScale>
                                      <p:cBhvr>
                                        <p:cTn id="17" dur="26">
                                          <p:stCondLst>
                                            <p:cond delay="1642"/>
                                          </p:stCondLst>
                                        </p:cTn>
                                        <p:tgtEl>
                                          <p:spTgt spid="3">
                                            <p:txEl>
                                              <p:pRg st="4" end="4"/>
                                            </p:txEl>
                                          </p:spTgt>
                                        </p:tgtEl>
                                      </p:cBhvr>
                                      <p:to x="100000" y="90000"/>
                                    </p:animScale>
                                    <p:animScale>
                                      <p:cBhvr>
                                        <p:cTn id="18" dur="166" decel="50000">
                                          <p:stCondLst>
                                            <p:cond delay="1668"/>
                                          </p:stCondLst>
                                        </p:cTn>
                                        <p:tgtEl>
                                          <p:spTgt spid="3">
                                            <p:txEl>
                                              <p:pRg st="4" end="4"/>
                                            </p:txEl>
                                          </p:spTgt>
                                        </p:tgtEl>
                                      </p:cBhvr>
                                      <p:to x="100000" y="100000"/>
                                    </p:animScale>
                                    <p:animScale>
                                      <p:cBhvr>
                                        <p:cTn id="19" dur="26">
                                          <p:stCondLst>
                                            <p:cond delay="1808"/>
                                          </p:stCondLst>
                                        </p:cTn>
                                        <p:tgtEl>
                                          <p:spTgt spid="3">
                                            <p:txEl>
                                              <p:pRg st="4" end="4"/>
                                            </p:txEl>
                                          </p:spTgt>
                                        </p:tgtEl>
                                      </p:cBhvr>
                                      <p:to x="100000" y="95000"/>
                                    </p:animScale>
                                    <p:animScale>
                                      <p:cBhvr>
                                        <p:cTn id="20" dur="166" decel="50000">
                                          <p:stCondLst>
                                            <p:cond delay="1834"/>
                                          </p:stCondLst>
                                        </p:cTn>
                                        <p:tgtEl>
                                          <p:spTgt spid="3">
                                            <p:txEl>
                                              <p:pRg st="4" end="4"/>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wipe(down)">
                                      <p:cBhvr>
                                        <p:cTn id="23" dur="580">
                                          <p:stCondLst>
                                            <p:cond delay="0"/>
                                          </p:stCondLst>
                                        </p:cTn>
                                        <p:tgtEl>
                                          <p:spTgt spid="3">
                                            <p:txEl>
                                              <p:pRg st="5" end="5"/>
                                            </p:txEl>
                                          </p:spTgt>
                                        </p:tgtEl>
                                      </p:cBhvr>
                                    </p:animEffect>
                                    <p:anim calcmode="lin" valueType="num">
                                      <p:cBhvr>
                                        <p:cTn id="24"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5" end="5"/>
                                            </p:txEl>
                                          </p:spTgt>
                                        </p:tgtEl>
                                      </p:cBhvr>
                                      <p:to x="100000" y="60000"/>
                                    </p:animScale>
                                    <p:animScale>
                                      <p:cBhvr>
                                        <p:cTn id="30" dur="166" decel="50000">
                                          <p:stCondLst>
                                            <p:cond delay="676"/>
                                          </p:stCondLst>
                                        </p:cTn>
                                        <p:tgtEl>
                                          <p:spTgt spid="3">
                                            <p:txEl>
                                              <p:pRg st="5" end="5"/>
                                            </p:txEl>
                                          </p:spTgt>
                                        </p:tgtEl>
                                      </p:cBhvr>
                                      <p:to x="100000" y="100000"/>
                                    </p:animScale>
                                    <p:animScale>
                                      <p:cBhvr>
                                        <p:cTn id="31" dur="26">
                                          <p:stCondLst>
                                            <p:cond delay="1312"/>
                                          </p:stCondLst>
                                        </p:cTn>
                                        <p:tgtEl>
                                          <p:spTgt spid="3">
                                            <p:txEl>
                                              <p:pRg st="5" end="5"/>
                                            </p:txEl>
                                          </p:spTgt>
                                        </p:tgtEl>
                                      </p:cBhvr>
                                      <p:to x="100000" y="80000"/>
                                    </p:animScale>
                                    <p:animScale>
                                      <p:cBhvr>
                                        <p:cTn id="32" dur="166" decel="50000">
                                          <p:stCondLst>
                                            <p:cond delay="1338"/>
                                          </p:stCondLst>
                                        </p:cTn>
                                        <p:tgtEl>
                                          <p:spTgt spid="3">
                                            <p:txEl>
                                              <p:pRg st="5" end="5"/>
                                            </p:txEl>
                                          </p:spTgt>
                                        </p:tgtEl>
                                      </p:cBhvr>
                                      <p:to x="100000" y="100000"/>
                                    </p:animScale>
                                    <p:animScale>
                                      <p:cBhvr>
                                        <p:cTn id="33" dur="26">
                                          <p:stCondLst>
                                            <p:cond delay="1642"/>
                                          </p:stCondLst>
                                        </p:cTn>
                                        <p:tgtEl>
                                          <p:spTgt spid="3">
                                            <p:txEl>
                                              <p:pRg st="5" end="5"/>
                                            </p:txEl>
                                          </p:spTgt>
                                        </p:tgtEl>
                                      </p:cBhvr>
                                      <p:to x="100000" y="90000"/>
                                    </p:animScale>
                                    <p:animScale>
                                      <p:cBhvr>
                                        <p:cTn id="34" dur="166" decel="50000">
                                          <p:stCondLst>
                                            <p:cond delay="1668"/>
                                          </p:stCondLst>
                                        </p:cTn>
                                        <p:tgtEl>
                                          <p:spTgt spid="3">
                                            <p:txEl>
                                              <p:pRg st="5" end="5"/>
                                            </p:txEl>
                                          </p:spTgt>
                                        </p:tgtEl>
                                      </p:cBhvr>
                                      <p:to x="100000" y="100000"/>
                                    </p:animScale>
                                    <p:animScale>
                                      <p:cBhvr>
                                        <p:cTn id="35" dur="26">
                                          <p:stCondLst>
                                            <p:cond delay="1808"/>
                                          </p:stCondLst>
                                        </p:cTn>
                                        <p:tgtEl>
                                          <p:spTgt spid="3">
                                            <p:txEl>
                                              <p:pRg st="5" end="5"/>
                                            </p:txEl>
                                          </p:spTgt>
                                        </p:tgtEl>
                                      </p:cBhvr>
                                      <p:to x="100000" y="95000"/>
                                    </p:animScale>
                                    <p:animScale>
                                      <p:cBhvr>
                                        <p:cTn id="36" dur="166" decel="50000">
                                          <p:stCondLst>
                                            <p:cond delay="1834"/>
                                          </p:stCondLst>
                                        </p:cTn>
                                        <p:tgtEl>
                                          <p:spTgt spid="3">
                                            <p:txEl>
                                              <p:pRg st="5" end="5"/>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Effect transition="in" filter="wipe(down)">
                                      <p:cBhvr>
                                        <p:cTn id="39" dur="580">
                                          <p:stCondLst>
                                            <p:cond delay="0"/>
                                          </p:stCondLst>
                                        </p:cTn>
                                        <p:tgtEl>
                                          <p:spTgt spid="3">
                                            <p:txEl>
                                              <p:pRg st="6" end="6"/>
                                            </p:txEl>
                                          </p:spTgt>
                                        </p:tgtEl>
                                      </p:cBhvr>
                                    </p:animEffect>
                                    <p:anim calcmode="lin" valueType="num">
                                      <p:cBhvr>
                                        <p:cTn id="40"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6" end="6"/>
                                            </p:txEl>
                                          </p:spTgt>
                                        </p:tgtEl>
                                      </p:cBhvr>
                                      <p:to x="100000" y="60000"/>
                                    </p:animScale>
                                    <p:animScale>
                                      <p:cBhvr>
                                        <p:cTn id="46" dur="166" decel="50000">
                                          <p:stCondLst>
                                            <p:cond delay="676"/>
                                          </p:stCondLst>
                                        </p:cTn>
                                        <p:tgtEl>
                                          <p:spTgt spid="3">
                                            <p:txEl>
                                              <p:pRg st="6" end="6"/>
                                            </p:txEl>
                                          </p:spTgt>
                                        </p:tgtEl>
                                      </p:cBhvr>
                                      <p:to x="100000" y="100000"/>
                                    </p:animScale>
                                    <p:animScale>
                                      <p:cBhvr>
                                        <p:cTn id="47" dur="26">
                                          <p:stCondLst>
                                            <p:cond delay="1312"/>
                                          </p:stCondLst>
                                        </p:cTn>
                                        <p:tgtEl>
                                          <p:spTgt spid="3">
                                            <p:txEl>
                                              <p:pRg st="6" end="6"/>
                                            </p:txEl>
                                          </p:spTgt>
                                        </p:tgtEl>
                                      </p:cBhvr>
                                      <p:to x="100000" y="80000"/>
                                    </p:animScale>
                                    <p:animScale>
                                      <p:cBhvr>
                                        <p:cTn id="48" dur="166" decel="50000">
                                          <p:stCondLst>
                                            <p:cond delay="1338"/>
                                          </p:stCondLst>
                                        </p:cTn>
                                        <p:tgtEl>
                                          <p:spTgt spid="3">
                                            <p:txEl>
                                              <p:pRg st="6" end="6"/>
                                            </p:txEl>
                                          </p:spTgt>
                                        </p:tgtEl>
                                      </p:cBhvr>
                                      <p:to x="100000" y="100000"/>
                                    </p:animScale>
                                    <p:animScale>
                                      <p:cBhvr>
                                        <p:cTn id="49" dur="26">
                                          <p:stCondLst>
                                            <p:cond delay="1642"/>
                                          </p:stCondLst>
                                        </p:cTn>
                                        <p:tgtEl>
                                          <p:spTgt spid="3">
                                            <p:txEl>
                                              <p:pRg st="6" end="6"/>
                                            </p:txEl>
                                          </p:spTgt>
                                        </p:tgtEl>
                                      </p:cBhvr>
                                      <p:to x="100000" y="90000"/>
                                    </p:animScale>
                                    <p:animScale>
                                      <p:cBhvr>
                                        <p:cTn id="50" dur="166" decel="50000">
                                          <p:stCondLst>
                                            <p:cond delay="1668"/>
                                          </p:stCondLst>
                                        </p:cTn>
                                        <p:tgtEl>
                                          <p:spTgt spid="3">
                                            <p:txEl>
                                              <p:pRg st="6" end="6"/>
                                            </p:txEl>
                                          </p:spTgt>
                                        </p:tgtEl>
                                      </p:cBhvr>
                                      <p:to x="100000" y="100000"/>
                                    </p:animScale>
                                    <p:animScale>
                                      <p:cBhvr>
                                        <p:cTn id="51" dur="26">
                                          <p:stCondLst>
                                            <p:cond delay="1808"/>
                                          </p:stCondLst>
                                        </p:cTn>
                                        <p:tgtEl>
                                          <p:spTgt spid="3">
                                            <p:txEl>
                                              <p:pRg st="6" end="6"/>
                                            </p:txEl>
                                          </p:spTgt>
                                        </p:tgtEl>
                                      </p:cBhvr>
                                      <p:to x="100000" y="95000"/>
                                    </p:animScale>
                                    <p:animScale>
                                      <p:cBhvr>
                                        <p:cTn id="52" dur="166" decel="50000">
                                          <p:stCondLst>
                                            <p:cond delay="1834"/>
                                          </p:stCondLst>
                                        </p:cTn>
                                        <p:tgtEl>
                                          <p:spTgt spid="3">
                                            <p:txEl>
                                              <p:pRg st="6" end="6"/>
                                            </p:txEl>
                                          </p:spTgt>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3">
                                            <p:txEl>
                                              <p:pRg st="7" end="7"/>
                                            </p:txEl>
                                          </p:spTgt>
                                        </p:tgtEl>
                                        <p:attrNameLst>
                                          <p:attrName>style.visibility</p:attrName>
                                        </p:attrNameLst>
                                      </p:cBhvr>
                                      <p:to>
                                        <p:strVal val="visible"/>
                                      </p:to>
                                    </p:set>
                                    <p:animEffect transition="in" filter="wipe(down)">
                                      <p:cBhvr>
                                        <p:cTn id="55" dur="580">
                                          <p:stCondLst>
                                            <p:cond delay="0"/>
                                          </p:stCondLst>
                                        </p:cTn>
                                        <p:tgtEl>
                                          <p:spTgt spid="3">
                                            <p:txEl>
                                              <p:pRg st="7" end="7"/>
                                            </p:txEl>
                                          </p:spTgt>
                                        </p:tgtEl>
                                      </p:cBhvr>
                                    </p:animEffect>
                                    <p:anim calcmode="lin" valueType="num">
                                      <p:cBhvr>
                                        <p:cTn id="56"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61" dur="26">
                                          <p:stCondLst>
                                            <p:cond delay="650"/>
                                          </p:stCondLst>
                                        </p:cTn>
                                        <p:tgtEl>
                                          <p:spTgt spid="3">
                                            <p:txEl>
                                              <p:pRg st="7" end="7"/>
                                            </p:txEl>
                                          </p:spTgt>
                                        </p:tgtEl>
                                      </p:cBhvr>
                                      <p:to x="100000" y="60000"/>
                                    </p:animScale>
                                    <p:animScale>
                                      <p:cBhvr>
                                        <p:cTn id="62" dur="166" decel="50000">
                                          <p:stCondLst>
                                            <p:cond delay="676"/>
                                          </p:stCondLst>
                                        </p:cTn>
                                        <p:tgtEl>
                                          <p:spTgt spid="3">
                                            <p:txEl>
                                              <p:pRg st="7" end="7"/>
                                            </p:txEl>
                                          </p:spTgt>
                                        </p:tgtEl>
                                      </p:cBhvr>
                                      <p:to x="100000" y="100000"/>
                                    </p:animScale>
                                    <p:animScale>
                                      <p:cBhvr>
                                        <p:cTn id="63" dur="26">
                                          <p:stCondLst>
                                            <p:cond delay="1312"/>
                                          </p:stCondLst>
                                        </p:cTn>
                                        <p:tgtEl>
                                          <p:spTgt spid="3">
                                            <p:txEl>
                                              <p:pRg st="7" end="7"/>
                                            </p:txEl>
                                          </p:spTgt>
                                        </p:tgtEl>
                                      </p:cBhvr>
                                      <p:to x="100000" y="80000"/>
                                    </p:animScale>
                                    <p:animScale>
                                      <p:cBhvr>
                                        <p:cTn id="64" dur="166" decel="50000">
                                          <p:stCondLst>
                                            <p:cond delay="1338"/>
                                          </p:stCondLst>
                                        </p:cTn>
                                        <p:tgtEl>
                                          <p:spTgt spid="3">
                                            <p:txEl>
                                              <p:pRg st="7" end="7"/>
                                            </p:txEl>
                                          </p:spTgt>
                                        </p:tgtEl>
                                      </p:cBhvr>
                                      <p:to x="100000" y="100000"/>
                                    </p:animScale>
                                    <p:animScale>
                                      <p:cBhvr>
                                        <p:cTn id="65" dur="26">
                                          <p:stCondLst>
                                            <p:cond delay="1642"/>
                                          </p:stCondLst>
                                        </p:cTn>
                                        <p:tgtEl>
                                          <p:spTgt spid="3">
                                            <p:txEl>
                                              <p:pRg st="7" end="7"/>
                                            </p:txEl>
                                          </p:spTgt>
                                        </p:tgtEl>
                                      </p:cBhvr>
                                      <p:to x="100000" y="90000"/>
                                    </p:animScale>
                                    <p:animScale>
                                      <p:cBhvr>
                                        <p:cTn id="66" dur="166" decel="50000">
                                          <p:stCondLst>
                                            <p:cond delay="1668"/>
                                          </p:stCondLst>
                                        </p:cTn>
                                        <p:tgtEl>
                                          <p:spTgt spid="3">
                                            <p:txEl>
                                              <p:pRg st="7" end="7"/>
                                            </p:txEl>
                                          </p:spTgt>
                                        </p:tgtEl>
                                      </p:cBhvr>
                                      <p:to x="100000" y="100000"/>
                                    </p:animScale>
                                    <p:animScale>
                                      <p:cBhvr>
                                        <p:cTn id="67" dur="26">
                                          <p:stCondLst>
                                            <p:cond delay="1808"/>
                                          </p:stCondLst>
                                        </p:cTn>
                                        <p:tgtEl>
                                          <p:spTgt spid="3">
                                            <p:txEl>
                                              <p:pRg st="7" end="7"/>
                                            </p:txEl>
                                          </p:spTgt>
                                        </p:tgtEl>
                                      </p:cBhvr>
                                      <p:to x="100000" y="95000"/>
                                    </p:animScale>
                                    <p:animScale>
                                      <p:cBhvr>
                                        <p:cTn id="68" dur="166" decel="50000">
                                          <p:stCondLst>
                                            <p:cond delay="1834"/>
                                          </p:stCondLst>
                                        </p:cTn>
                                        <p:tgtEl>
                                          <p:spTgt spid="3">
                                            <p:txEl>
                                              <p:pRg st="7" end="7"/>
                                            </p:txEl>
                                          </p:spTgt>
                                        </p:tgtEl>
                                      </p:cBhvr>
                                      <p:to x="100000" y="100000"/>
                                    </p:animScale>
                                  </p:childTnLst>
                                </p:cTn>
                              </p:par>
                              <p:par>
                                <p:cTn id="69" presetID="26" presetClass="entr" presetSubtype="0" fill="hold" nodeType="withEffect">
                                  <p:stCondLst>
                                    <p:cond delay="0"/>
                                  </p:stCondLst>
                                  <p:childTnLst>
                                    <p:set>
                                      <p:cBhvr>
                                        <p:cTn id="70" dur="1" fill="hold">
                                          <p:stCondLst>
                                            <p:cond delay="0"/>
                                          </p:stCondLst>
                                        </p:cTn>
                                        <p:tgtEl>
                                          <p:spTgt spid="3">
                                            <p:txEl>
                                              <p:pRg st="8" end="8"/>
                                            </p:txEl>
                                          </p:spTgt>
                                        </p:tgtEl>
                                        <p:attrNameLst>
                                          <p:attrName>style.visibility</p:attrName>
                                        </p:attrNameLst>
                                      </p:cBhvr>
                                      <p:to>
                                        <p:strVal val="visible"/>
                                      </p:to>
                                    </p:set>
                                    <p:animEffect transition="in" filter="wipe(down)">
                                      <p:cBhvr>
                                        <p:cTn id="71" dur="580">
                                          <p:stCondLst>
                                            <p:cond delay="0"/>
                                          </p:stCondLst>
                                        </p:cTn>
                                        <p:tgtEl>
                                          <p:spTgt spid="3">
                                            <p:txEl>
                                              <p:pRg st="8" end="8"/>
                                            </p:txEl>
                                          </p:spTgt>
                                        </p:tgtEl>
                                      </p:cBhvr>
                                    </p:animEffect>
                                    <p:anim calcmode="lin" valueType="num">
                                      <p:cBhvr>
                                        <p:cTn id="72" dur="1822" tmFilter="0,0; 0.14,0.36; 0.43,0.73; 0.71,0.91; 1.0,1.0">
                                          <p:stCondLst>
                                            <p:cond delay="0"/>
                                          </p:stCondLst>
                                        </p:cTn>
                                        <p:tgtEl>
                                          <p:spTgt spid="3">
                                            <p:txEl>
                                              <p:pRg st="8" end="8"/>
                                            </p:txEl>
                                          </p:spTgt>
                                        </p:tgtEl>
                                        <p:attrNameLst>
                                          <p:attrName>ppt_x</p:attrName>
                                        </p:attrNameLst>
                                      </p:cBhvr>
                                      <p:tavLst>
                                        <p:tav tm="0">
                                          <p:val>
                                            <p:strVal val="#ppt_x-0.25"/>
                                          </p:val>
                                        </p:tav>
                                        <p:tav tm="100000">
                                          <p:val>
                                            <p:strVal val="#ppt_x"/>
                                          </p:val>
                                        </p:tav>
                                      </p:tavLst>
                                    </p:anim>
                                    <p:anim calcmode="lin" valueType="num">
                                      <p:cBhvr>
                                        <p:cTn id="73" dur="664" tmFilter="0.0,0.0; 0.25,0.07; 0.50,0.2; 0.75,0.467; 1.0,1.0">
                                          <p:stCondLst>
                                            <p:cond delay="0"/>
                                          </p:stCondLst>
                                        </p:cTn>
                                        <p:tgtEl>
                                          <p:spTgt spid="3">
                                            <p:txEl>
                                              <p:pRg st="8" end="8"/>
                                            </p:txEl>
                                          </p:spTgt>
                                        </p:tgtEl>
                                        <p:attrNameLst>
                                          <p:attrName>ppt_y</p:attrName>
                                        </p:attrNameLst>
                                      </p:cBhvr>
                                      <p:tavLst>
                                        <p:tav tm="0" fmla="#ppt_y-sin(pi*$)/3">
                                          <p:val>
                                            <p:fltVal val="0.5"/>
                                          </p:val>
                                        </p:tav>
                                        <p:tav tm="100000">
                                          <p:val>
                                            <p:fltVal val="1"/>
                                          </p:val>
                                        </p:tav>
                                      </p:tavLst>
                                    </p:anim>
                                    <p:anim calcmode="lin" valueType="num">
                                      <p:cBhvr>
                                        <p:cTn id="74" dur="664" tmFilter="0, 0; 0.125,0.2665; 0.25,0.4; 0.375,0.465; 0.5,0.5;  0.625,0.535; 0.75,0.6; 0.875,0.7335; 1,1">
                                          <p:stCondLst>
                                            <p:cond delay="664"/>
                                          </p:stCondLst>
                                        </p:cTn>
                                        <p:tgtEl>
                                          <p:spTgt spid="3">
                                            <p:txEl>
                                              <p:pRg st="8" end="8"/>
                                            </p:txEl>
                                          </p:spTgt>
                                        </p:tgtEl>
                                        <p:attrNameLst>
                                          <p:attrName>ppt_y</p:attrName>
                                        </p:attrNameLst>
                                      </p:cBhvr>
                                      <p:tavLst>
                                        <p:tav tm="0" fmla="#ppt_y-sin(pi*$)/9">
                                          <p:val>
                                            <p:fltVal val="0"/>
                                          </p:val>
                                        </p:tav>
                                        <p:tav tm="100000">
                                          <p:val>
                                            <p:fltVal val="1"/>
                                          </p:val>
                                        </p:tav>
                                      </p:tavLst>
                                    </p:anim>
                                    <p:anim calcmode="lin" valueType="num">
                                      <p:cBhvr>
                                        <p:cTn id="75" dur="332" tmFilter="0, 0; 0.125,0.2665; 0.25,0.4; 0.375,0.465; 0.5,0.5;  0.625,0.535; 0.75,0.6; 0.875,0.7335; 1,1">
                                          <p:stCondLst>
                                            <p:cond delay="1324"/>
                                          </p:stCondLst>
                                        </p:cTn>
                                        <p:tgtEl>
                                          <p:spTgt spid="3">
                                            <p:txEl>
                                              <p:pRg st="8" end="8"/>
                                            </p:txEl>
                                          </p:spTgt>
                                        </p:tgtEl>
                                        <p:attrNameLst>
                                          <p:attrName>ppt_y</p:attrName>
                                        </p:attrNameLst>
                                      </p:cBhvr>
                                      <p:tavLst>
                                        <p:tav tm="0" fmla="#ppt_y-sin(pi*$)/27">
                                          <p:val>
                                            <p:fltVal val="0"/>
                                          </p:val>
                                        </p:tav>
                                        <p:tav tm="100000">
                                          <p:val>
                                            <p:fltVal val="1"/>
                                          </p:val>
                                        </p:tav>
                                      </p:tavLst>
                                    </p:anim>
                                    <p:anim calcmode="lin" valueType="num">
                                      <p:cBhvr>
                                        <p:cTn id="76" dur="164" tmFilter="0, 0; 0.125,0.2665; 0.25,0.4; 0.375,0.465; 0.5,0.5;  0.625,0.535; 0.75,0.6; 0.875,0.7335; 1,1">
                                          <p:stCondLst>
                                            <p:cond delay="1656"/>
                                          </p:stCondLst>
                                        </p:cTn>
                                        <p:tgtEl>
                                          <p:spTgt spid="3">
                                            <p:txEl>
                                              <p:pRg st="8" end="8"/>
                                            </p:txEl>
                                          </p:spTgt>
                                        </p:tgtEl>
                                        <p:attrNameLst>
                                          <p:attrName>ppt_y</p:attrName>
                                        </p:attrNameLst>
                                      </p:cBhvr>
                                      <p:tavLst>
                                        <p:tav tm="0" fmla="#ppt_y-sin(pi*$)/81">
                                          <p:val>
                                            <p:fltVal val="0"/>
                                          </p:val>
                                        </p:tav>
                                        <p:tav tm="100000">
                                          <p:val>
                                            <p:fltVal val="1"/>
                                          </p:val>
                                        </p:tav>
                                      </p:tavLst>
                                    </p:anim>
                                    <p:animScale>
                                      <p:cBhvr>
                                        <p:cTn id="77" dur="26">
                                          <p:stCondLst>
                                            <p:cond delay="650"/>
                                          </p:stCondLst>
                                        </p:cTn>
                                        <p:tgtEl>
                                          <p:spTgt spid="3">
                                            <p:txEl>
                                              <p:pRg st="8" end="8"/>
                                            </p:txEl>
                                          </p:spTgt>
                                        </p:tgtEl>
                                      </p:cBhvr>
                                      <p:to x="100000" y="60000"/>
                                    </p:animScale>
                                    <p:animScale>
                                      <p:cBhvr>
                                        <p:cTn id="78" dur="166" decel="50000">
                                          <p:stCondLst>
                                            <p:cond delay="676"/>
                                          </p:stCondLst>
                                        </p:cTn>
                                        <p:tgtEl>
                                          <p:spTgt spid="3">
                                            <p:txEl>
                                              <p:pRg st="8" end="8"/>
                                            </p:txEl>
                                          </p:spTgt>
                                        </p:tgtEl>
                                      </p:cBhvr>
                                      <p:to x="100000" y="100000"/>
                                    </p:animScale>
                                    <p:animScale>
                                      <p:cBhvr>
                                        <p:cTn id="79" dur="26">
                                          <p:stCondLst>
                                            <p:cond delay="1312"/>
                                          </p:stCondLst>
                                        </p:cTn>
                                        <p:tgtEl>
                                          <p:spTgt spid="3">
                                            <p:txEl>
                                              <p:pRg st="8" end="8"/>
                                            </p:txEl>
                                          </p:spTgt>
                                        </p:tgtEl>
                                      </p:cBhvr>
                                      <p:to x="100000" y="80000"/>
                                    </p:animScale>
                                    <p:animScale>
                                      <p:cBhvr>
                                        <p:cTn id="80" dur="166" decel="50000">
                                          <p:stCondLst>
                                            <p:cond delay="1338"/>
                                          </p:stCondLst>
                                        </p:cTn>
                                        <p:tgtEl>
                                          <p:spTgt spid="3">
                                            <p:txEl>
                                              <p:pRg st="8" end="8"/>
                                            </p:txEl>
                                          </p:spTgt>
                                        </p:tgtEl>
                                      </p:cBhvr>
                                      <p:to x="100000" y="100000"/>
                                    </p:animScale>
                                    <p:animScale>
                                      <p:cBhvr>
                                        <p:cTn id="81" dur="26">
                                          <p:stCondLst>
                                            <p:cond delay="1642"/>
                                          </p:stCondLst>
                                        </p:cTn>
                                        <p:tgtEl>
                                          <p:spTgt spid="3">
                                            <p:txEl>
                                              <p:pRg st="8" end="8"/>
                                            </p:txEl>
                                          </p:spTgt>
                                        </p:tgtEl>
                                      </p:cBhvr>
                                      <p:to x="100000" y="90000"/>
                                    </p:animScale>
                                    <p:animScale>
                                      <p:cBhvr>
                                        <p:cTn id="82" dur="166" decel="50000">
                                          <p:stCondLst>
                                            <p:cond delay="1668"/>
                                          </p:stCondLst>
                                        </p:cTn>
                                        <p:tgtEl>
                                          <p:spTgt spid="3">
                                            <p:txEl>
                                              <p:pRg st="8" end="8"/>
                                            </p:txEl>
                                          </p:spTgt>
                                        </p:tgtEl>
                                      </p:cBhvr>
                                      <p:to x="100000" y="100000"/>
                                    </p:animScale>
                                    <p:animScale>
                                      <p:cBhvr>
                                        <p:cTn id="83" dur="26">
                                          <p:stCondLst>
                                            <p:cond delay="1808"/>
                                          </p:stCondLst>
                                        </p:cTn>
                                        <p:tgtEl>
                                          <p:spTgt spid="3">
                                            <p:txEl>
                                              <p:pRg st="8" end="8"/>
                                            </p:txEl>
                                          </p:spTgt>
                                        </p:tgtEl>
                                      </p:cBhvr>
                                      <p:to x="100000" y="95000"/>
                                    </p:animScale>
                                    <p:animScale>
                                      <p:cBhvr>
                                        <p:cTn id="84" dur="166" decel="50000">
                                          <p:stCondLst>
                                            <p:cond delay="1834"/>
                                          </p:stCondLst>
                                        </p:cTn>
                                        <p:tgtEl>
                                          <p:spTgt spid="3">
                                            <p:txEl>
                                              <p:pRg st="8" end="8"/>
                                            </p:txEl>
                                          </p:spTgt>
                                        </p:tgtEl>
                                      </p:cBhvr>
                                      <p:to x="100000" y="100000"/>
                                    </p:animScale>
                                  </p:childTnLst>
                                </p:cTn>
                              </p:par>
                              <p:par>
                                <p:cTn id="85" presetID="26" presetClass="entr" presetSubtype="0" fill="hold" nodeType="withEffect">
                                  <p:stCondLst>
                                    <p:cond delay="0"/>
                                  </p:stCondLst>
                                  <p:childTnLst>
                                    <p:set>
                                      <p:cBhvr>
                                        <p:cTn id="86" dur="1" fill="hold">
                                          <p:stCondLst>
                                            <p:cond delay="0"/>
                                          </p:stCondLst>
                                        </p:cTn>
                                        <p:tgtEl>
                                          <p:spTgt spid="3">
                                            <p:txEl>
                                              <p:pRg st="9" end="9"/>
                                            </p:txEl>
                                          </p:spTgt>
                                        </p:tgtEl>
                                        <p:attrNameLst>
                                          <p:attrName>style.visibility</p:attrName>
                                        </p:attrNameLst>
                                      </p:cBhvr>
                                      <p:to>
                                        <p:strVal val="visible"/>
                                      </p:to>
                                    </p:set>
                                    <p:animEffect transition="in" filter="wipe(down)">
                                      <p:cBhvr>
                                        <p:cTn id="87" dur="580">
                                          <p:stCondLst>
                                            <p:cond delay="0"/>
                                          </p:stCondLst>
                                        </p:cTn>
                                        <p:tgtEl>
                                          <p:spTgt spid="3">
                                            <p:txEl>
                                              <p:pRg st="9" end="9"/>
                                            </p:txEl>
                                          </p:spTgt>
                                        </p:tgtEl>
                                      </p:cBhvr>
                                    </p:animEffect>
                                    <p:anim calcmode="lin" valueType="num">
                                      <p:cBhvr>
                                        <p:cTn id="88" dur="1822" tmFilter="0,0; 0.14,0.36; 0.43,0.73; 0.71,0.91; 1.0,1.0">
                                          <p:stCondLst>
                                            <p:cond delay="0"/>
                                          </p:stCondLst>
                                        </p:cTn>
                                        <p:tgtEl>
                                          <p:spTgt spid="3">
                                            <p:txEl>
                                              <p:pRg st="9" end="9"/>
                                            </p:txEl>
                                          </p:spTgt>
                                        </p:tgtEl>
                                        <p:attrNameLst>
                                          <p:attrName>ppt_x</p:attrName>
                                        </p:attrNameLst>
                                      </p:cBhvr>
                                      <p:tavLst>
                                        <p:tav tm="0">
                                          <p:val>
                                            <p:strVal val="#ppt_x-0.25"/>
                                          </p:val>
                                        </p:tav>
                                        <p:tav tm="100000">
                                          <p:val>
                                            <p:strVal val="#ppt_x"/>
                                          </p:val>
                                        </p:tav>
                                      </p:tavLst>
                                    </p:anim>
                                    <p:anim calcmode="lin" valueType="num">
                                      <p:cBhvr>
                                        <p:cTn id="89" dur="664" tmFilter="0.0,0.0; 0.25,0.07; 0.50,0.2; 0.75,0.467; 1.0,1.0">
                                          <p:stCondLst>
                                            <p:cond delay="0"/>
                                          </p:stCondLst>
                                        </p:cTn>
                                        <p:tgtEl>
                                          <p:spTgt spid="3">
                                            <p:txEl>
                                              <p:pRg st="9" end="9"/>
                                            </p:txEl>
                                          </p:spTgt>
                                        </p:tgtEl>
                                        <p:attrNameLst>
                                          <p:attrName>ppt_y</p:attrName>
                                        </p:attrNameLst>
                                      </p:cBhvr>
                                      <p:tavLst>
                                        <p:tav tm="0" fmla="#ppt_y-sin(pi*$)/3">
                                          <p:val>
                                            <p:fltVal val="0.5"/>
                                          </p:val>
                                        </p:tav>
                                        <p:tav tm="100000">
                                          <p:val>
                                            <p:fltVal val="1"/>
                                          </p:val>
                                        </p:tav>
                                      </p:tavLst>
                                    </p:anim>
                                    <p:anim calcmode="lin" valueType="num">
                                      <p:cBhvr>
                                        <p:cTn id="90" dur="664" tmFilter="0, 0; 0.125,0.2665; 0.25,0.4; 0.375,0.465; 0.5,0.5;  0.625,0.535; 0.75,0.6; 0.875,0.7335; 1,1">
                                          <p:stCondLst>
                                            <p:cond delay="664"/>
                                          </p:stCondLst>
                                        </p:cTn>
                                        <p:tgtEl>
                                          <p:spTgt spid="3">
                                            <p:txEl>
                                              <p:pRg st="9" end="9"/>
                                            </p:txEl>
                                          </p:spTgt>
                                        </p:tgtEl>
                                        <p:attrNameLst>
                                          <p:attrName>ppt_y</p:attrName>
                                        </p:attrNameLst>
                                      </p:cBhvr>
                                      <p:tavLst>
                                        <p:tav tm="0" fmla="#ppt_y-sin(pi*$)/9">
                                          <p:val>
                                            <p:fltVal val="0"/>
                                          </p:val>
                                        </p:tav>
                                        <p:tav tm="100000">
                                          <p:val>
                                            <p:fltVal val="1"/>
                                          </p:val>
                                        </p:tav>
                                      </p:tavLst>
                                    </p:anim>
                                    <p:anim calcmode="lin" valueType="num">
                                      <p:cBhvr>
                                        <p:cTn id="91" dur="332" tmFilter="0, 0; 0.125,0.2665; 0.25,0.4; 0.375,0.465; 0.5,0.5;  0.625,0.535; 0.75,0.6; 0.875,0.7335; 1,1">
                                          <p:stCondLst>
                                            <p:cond delay="1324"/>
                                          </p:stCondLst>
                                        </p:cTn>
                                        <p:tgtEl>
                                          <p:spTgt spid="3">
                                            <p:txEl>
                                              <p:pRg st="9" end="9"/>
                                            </p:txEl>
                                          </p:spTgt>
                                        </p:tgtEl>
                                        <p:attrNameLst>
                                          <p:attrName>ppt_y</p:attrName>
                                        </p:attrNameLst>
                                      </p:cBhvr>
                                      <p:tavLst>
                                        <p:tav tm="0" fmla="#ppt_y-sin(pi*$)/27">
                                          <p:val>
                                            <p:fltVal val="0"/>
                                          </p:val>
                                        </p:tav>
                                        <p:tav tm="100000">
                                          <p:val>
                                            <p:fltVal val="1"/>
                                          </p:val>
                                        </p:tav>
                                      </p:tavLst>
                                    </p:anim>
                                    <p:anim calcmode="lin" valueType="num">
                                      <p:cBhvr>
                                        <p:cTn id="92" dur="164" tmFilter="0, 0; 0.125,0.2665; 0.25,0.4; 0.375,0.465; 0.5,0.5;  0.625,0.535; 0.75,0.6; 0.875,0.7335; 1,1">
                                          <p:stCondLst>
                                            <p:cond delay="1656"/>
                                          </p:stCondLst>
                                        </p:cTn>
                                        <p:tgtEl>
                                          <p:spTgt spid="3">
                                            <p:txEl>
                                              <p:pRg st="9" end="9"/>
                                            </p:txEl>
                                          </p:spTgt>
                                        </p:tgtEl>
                                        <p:attrNameLst>
                                          <p:attrName>ppt_y</p:attrName>
                                        </p:attrNameLst>
                                      </p:cBhvr>
                                      <p:tavLst>
                                        <p:tav tm="0" fmla="#ppt_y-sin(pi*$)/81">
                                          <p:val>
                                            <p:fltVal val="0"/>
                                          </p:val>
                                        </p:tav>
                                        <p:tav tm="100000">
                                          <p:val>
                                            <p:fltVal val="1"/>
                                          </p:val>
                                        </p:tav>
                                      </p:tavLst>
                                    </p:anim>
                                    <p:animScale>
                                      <p:cBhvr>
                                        <p:cTn id="93" dur="26">
                                          <p:stCondLst>
                                            <p:cond delay="650"/>
                                          </p:stCondLst>
                                        </p:cTn>
                                        <p:tgtEl>
                                          <p:spTgt spid="3">
                                            <p:txEl>
                                              <p:pRg st="9" end="9"/>
                                            </p:txEl>
                                          </p:spTgt>
                                        </p:tgtEl>
                                      </p:cBhvr>
                                      <p:to x="100000" y="60000"/>
                                    </p:animScale>
                                    <p:animScale>
                                      <p:cBhvr>
                                        <p:cTn id="94" dur="166" decel="50000">
                                          <p:stCondLst>
                                            <p:cond delay="676"/>
                                          </p:stCondLst>
                                        </p:cTn>
                                        <p:tgtEl>
                                          <p:spTgt spid="3">
                                            <p:txEl>
                                              <p:pRg st="9" end="9"/>
                                            </p:txEl>
                                          </p:spTgt>
                                        </p:tgtEl>
                                      </p:cBhvr>
                                      <p:to x="100000" y="100000"/>
                                    </p:animScale>
                                    <p:animScale>
                                      <p:cBhvr>
                                        <p:cTn id="95" dur="26">
                                          <p:stCondLst>
                                            <p:cond delay="1312"/>
                                          </p:stCondLst>
                                        </p:cTn>
                                        <p:tgtEl>
                                          <p:spTgt spid="3">
                                            <p:txEl>
                                              <p:pRg st="9" end="9"/>
                                            </p:txEl>
                                          </p:spTgt>
                                        </p:tgtEl>
                                      </p:cBhvr>
                                      <p:to x="100000" y="80000"/>
                                    </p:animScale>
                                    <p:animScale>
                                      <p:cBhvr>
                                        <p:cTn id="96" dur="166" decel="50000">
                                          <p:stCondLst>
                                            <p:cond delay="1338"/>
                                          </p:stCondLst>
                                        </p:cTn>
                                        <p:tgtEl>
                                          <p:spTgt spid="3">
                                            <p:txEl>
                                              <p:pRg st="9" end="9"/>
                                            </p:txEl>
                                          </p:spTgt>
                                        </p:tgtEl>
                                      </p:cBhvr>
                                      <p:to x="100000" y="100000"/>
                                    </p:animScale>
                                    <p:animScale>
                                      <p:cBhvr>
                                        <p:cTn id="97" dur="26">
                                          <p:stCondLst>
                                            <p:cond delay="1642"/>
                                          </p:stCondLst>
                                        </p:cTn>
                                        <p:tgtEl>
                                          <p:spTgt spid="3">
                                            <p:txEl>
                                              <p:pRg st="9" end="9"/>
                                            </p:txEl>
                                          </p:spTgt>
                                        </p:tgtEl>
                                      </p:cBhvr>
                                      <p:to x="100000" y="90000"/>
                                    </p:animScale>
                                    <p:animScale>
                                      <p:cBhvr>
                                        <p:cTn id="98" dur="166" decel="50000">
                                          <p:stCondLst>
                                            <p:cond delay="1668"/>
                                          </p:stCondLst>
                                        </p:cTn>
                                        <p:tgtEl>
                                          <p:spTgt spid="3">
                                            <p:txEl>
                                              <p:pRg st="9" end="9"/>
                                            </p:txEl>
                                          </p:spTgt>
                                        </p:tgtEl>
                                      </p:cBhvr>
                                      <p:to x="100000" y="100000"/>
                                    </p:animScale>
                                    <p:animScale>
                                      <p:cBhvr>
                                        <p:cTn id="99" dur="26">
                                          <p:stCondLst>
                                            <p:cond delay="1808"/>
                                          </p:stCondLst>
                                        </p:cTn>
                                        <p:tgtEl>
                                          <p:spTgt spid="3">
                                            <p:txEl>
                                              <p:pRg st="9" end="9"/>
                                            </p:txEl>
                                          </p:spTgt>
                                        </p:tgtEl>
                                      </p:cBhvr>
                                      <p:to x="100000" y="95000"/>
                                    </p:animScale>
                                    <p:animScale>
                                      <p:cBhvr>
                                        <p:cTn id="100" dur="166" decel="50000">
                                          <p:stCondLst>
                                            <p:cond delay="1834"/>
                                          </p:stCondLst>
                                        </p:cTn>
                                        <p:tgtEl>
                                          <p:spTgt spid="3">
                                            <p:txEl>
                                              <p:pRg st="9" end="9"/>
                                            </p:txEl>
                                          </p:spTgt>
                                        </p:tgtEl>
                                      </p:cBhvr>
                                      <p:to x="100000" y="100000"/>
                                    </p:animScale>
                                  </p:childTnLst>
                                </p:cTn>
                              </p:par>
                              <p:par>
                                <p:cTn id="101" presetID="26" presetClass="entr" presetSubtype="0" fill="hold" nodeType="withEffect">
                                  <p:stCondLst>
                                    <p:cond delay="0"/>
                                  </p:stCondLst>
                                  <p:childTnLst>
                                    <p:set>
                                      <p:cBhvr>
                                        <p:cTn id="102" dur="1" fill="hold">
                                          <p:stCondLst>
                                            <p:cond delay="0"/>
                                          </p:stCondLst>
                                        </p:cTn>
                                        <p:tgtEl>
                                          <p:spTgt spid="3">
                                            <p:txEl>
                                              <p:pRg st="10" end="10"/>
                                            </p:txEl>
                                          </p:spTgt>
                                        </p:tgtEl>
                                        <p:attrNameLst>
                                          <p:attrName>style.visibility</p:attrName>
                                        </p:attrNameLst>
                                      </p:cBhvr>
                                      <p:to>
                                        <p:strVal val="visible"/>
                                      </p:to>
                                    </p:set>
                                    <p:animEffect transition="in" filter="wipe(down)">
                                      <p:cBhvr>
                                        <p:cTn id="103" dur="580">
                                          <p:stCondLst>
                                            <p:cond delay="0"/>
                                          </p:stCondLst>
                                        </p:cTn>
                                        <p:tgtEl>
                                          <p:spTgt spid="3">
                                            <p:txEl>
                                              <p:pRg st="10" end="10"/>
                                            </p:txEl>
                                          </p:spTgt>
                                        </p:tgtEl>
                                      </p:cBhvr>
                                    </p:animEffect>
                                    <p:anim calcmode="lin" valueType="num">
                                      <p:cBhvr>
                                        <p:cTn id="104" dur="1822" tmFilter="0,0; 0.14,0.36; 0.43,0.73; 0.71,0.91; 1.0,1.0">
                                          <p:stCondLst>
                                            <p:cond delay="0"/>
                                          </p:stCondLst>
                                        </p:cTn>
                                        <p:tgtEl>
                                          <p:spTgt spid="3">
                                            <p:txEl>
                                              <p:pRg st="10" end="10"/>
                                            </p:txEl>
                                          </p:spTgt>
                                        </p:tgtEl>
                                        <p:attrNameLst>
                                          <p:attrName>ppt_x</p:attrName>
                                        </p:attrNameLst>
                                      </p:cBhvr>
                                      <p:tavLst>
                                        <p:tav tm="0">
                                          <p:val>
                                            <p:strVal val="#ppt_x-0.25"/>
                                          </p:val>
                                        </p:tav>
                                        <p:tav tm="100000">
                                          <p:val>
                                            <p:strVal val="#ppt_x"/>
                                          </p:val>
                                        </p:tav>
                                      </p:tavLst>
                                    </p:anim>
                                    <p:anim calcmode="lin" valueType="num">
                                      <p:cBhvr>
                                        <p:cTn id="105" dur="664" tmFilter="0.0,0.0; 0.25,0.07; 0.50,0.2; 0.75,0.467; 1.0,1.0">
                                          <p:stCondLst>
                                            <p:cond delay="0"/>
                                          </p:stCondLst>
                                        </p:cTn>
                                        <p:tgtEl>
                                          <p:spTgt spid="3">
                                            <p:txEl>
                                              <p:pRg st="10" end="10"/>
                                            </p:txEl>
                                          </p:spTgt>
                                        </p:tgtEl>
                                        <p:attrNameLst>
                                          <p:attrName>ppt_y</p:attrName>
                                        </p:attrNameLst>
                                      </p:cBhvr>
                                      <p:tavLst>
                                        <p:tav tm="0" fmla="#ppt_y-sin(pi*$)/3">
                                          <p:val>
                                            <p:fltVal val="0.5"/>
                                          </p:val>
                                        </p:tav>
                                        <p:tav tm="100000">
                                          <p:val>
                                            <p:fltVal val="1"/>
                                          </p:val>
                                        </p:tav>
                                      </p:tavLst>
                                    </p:anim>
                                    <p:anim calcmode="lin" valueType="num">
                                      <p:cBhvr>
                                        <p:cTn id="106" dur="664" tmFilter="0, 0; 0.125,0.2665; 0.25,0.4; 0.375,0.465; 0.5,0.5;  0.625,0.535; 0.75,0.6; 0.875,0.7335; 1,1">
                                          <p:stCondLst>
                                            <p:cond delay="664"/>
                                          </p:stCondLst>
                                        </p:cTn>
                                        <p:tgtEl>
                                          <p:spTgt spid="3">
                                            <p:txEl>
                                              <p:pRg st="10" end="10"/>
                                            </p:txEl>
                                          </p:spTgt>
                                        </p:tgtEl>
                                        <p:attrNameLst>
                                          <p:attrName>ppt_y</p:attrName>
                                        </p:attrNameLst>
                                      </p:cBhvr>
                                      <p:tavLst>
                                        <p:tav tm="0" fmla="#ppt_y-sin(pi*$)/9">
                                          <p:val>
                                            <p:fltVal val="0"/>
                                          </p:val>
                                        </p:tav>
                                        <p:tav tm="100000">
                                          <p:val>
                                            <p:fltVal val="1"/>
                                          </p:val>
                                        </p:tav>
                                      </p:tavLst>
                                    </p:anim>
                                    <p:anim calcmode="lin" valueType="num">
                                      <p:cBhvr>
                                        <p:cTn id="107" dur="332" tmFilter="0, 0; 0.125,0.2665; 0.25,0.4; 0.375,0.465; 0.5,0.5;  0.625,0.535; 0.75,0.6; 0.875,0.7335; 1,1">
                                          <p:stCondLst>
                                            <p:cond delay="1324"/>
                                          </p:stCondLst>
                                        </p:cTn>
                                        <p:tgtEl>
                                          <p:spTgt spid="3">
                                            <p:txEl>
                                              <p:pRg st="10" end="10"/>
                                            </p:txEl>
                                          </p:spTgt>
                                        </p:tgtEl>
                                        <p:attrNameLst>
                                          <p:attrName>ppt_y</p:attrName>
                                        </p:attrNameLst>
                                      </p:cBhvr>
                                      <p:tavLst>
                                        <p:tav tm="0" fmla="#ppt_y-sin(pi*$)/27">
                                          <p:val>
                                            <p:fltVal val="0"/>
                                          </p:val>
                                        </p:tav>
                                        <p:tav tm="100000">
                                          <p:val>
                                            <p:fltVal val="1"/>
                                          </p:val>
                                        </p:tav>
                                      </p:tavLst>
                                    </p:anim>
                                    <p:anim calcmode="lin" valueType="num">
                                      <p:cBhvr>
                                        <p:cTn id="108" dur="164" tmFilter="0, 0; 0.125,0.2665; 0.25,0.4; 0.375,0.465; 0.5,0.5;  0.625,0.535; 0.75,0.6; 0.875,0.7335; 1,1">
                                          <p:stCondLst>
                                            <p:cond delay="1656"/>
                                          </p:stCondLst>
                                        </p:cTn>
                                        <p:tgtEl>
                                          <p:spTgt spid="3">
                                            <p:txEl>
                                              <p:pRg st="10" end="10"/>
                                            </p:txEl>
                                          </p:spTgt>
                                        </p:tgtEl>
                                        <p:attrNameLst>
                                          <p:attrName>ppt_y</p:attrName>
                                        </p:attrNameLst>
                                      </p:cBhvr>
                                      <p:tavLst>
                                        <p:tav tm="0" fmla="#ppt_y-sin(pi*$)/81">
                                          <p:val>
                                            <p:fltVal val="0"/>
                                          </p:val>
                                        </p:tav>
                                        <p:tav tm="100000">
                                          <p:val>
                                            <p:fltVal val="1"/>
                                          </p:val>
                                        </p:tav>
                                      </p:tavLst>
                                    </p:anim>
                                    <p:animScale>
                                      <p:cBhvr>
                                        <p:cTn id="109" dur="26">
                                          <p:stCondLst>
                                            <p:cond delay="650"/>
                                          </p:stCondLst>
                                        </p:cTn>
                                        <p:tgtEl>
                                          <p:spTgt spid="3">
                                            <p:txEl>
                                              <p:pRg st="10" end="10"/>
                                            </p:txEl>
                                          </p:spTgt>
                                        </p:tgtEl>
                                      </p:cBhvr>
                                      <p:to x="100000" y="60000"/>
                                    </p:animScale>
                                    <p:animScale>
                                      <p:cBhvr>
                                        <p:cTn id="110" dur="166" decel="50000">
                                          <p:stCondLst>
                                            <p:cond delay="676"/>
                                          </p:stCondLst>
                                        </p:cTn>
                                        <p:tgtEl>
                                          <p:spTgt spid="3">
                                            <p:txEl>
                                              <p:pRg st="10" end="10"/>
                                            </p:txEl>
                                          </p:spTgt>
                                        </p:tgtEl>
                                      </p:cBhvr>
                                      <p:to x="100000" y="100000"/>
                                    </p:animScale>
                                    <p:animScale>
                                      <p:cBhvr>
                                        <p:cTn id="111" dur="26">
                                          <p:stCondLst>
                                            <p:cond delay="1312"/>
                                          </p:stCondLst>
                                        </p:cTn>
                                        <p:tgtEl>
                                          <p:spTgt spid="3">
                                            <p:txEl>
                                              <p:pRg st="10" end="10"/>
                                            </p:txEl>
                                          </p:spTgt>
                                        </p:tgtEl>
                                      </p:cBhvr>
                                      <p:to x="100000" y="80000"/>
                                    </p:animScale>
                                    <p:animScale>
                                      <p:cBhvr>
                                        <p:cTn id="112" dur="166" decel="50000">
                                          <p:stCondLst>
                                            <p:cond delay="1338"/>
                                          </p:stCondLst>
                                        </p:cTn>
                                        <p:tgtEl>
                                          <p:spTgt spid="3">
                                            <p:txEl>
                                              <p:pRg st="10" end="10"/>
                                            </p:txEl>
                                          </p:spTgt>
                                        </p:tgtEl>
                                      </p:cBhvr>
                                      <p:to x="100000" y="100000"/>
                                    </p:animScale>
                                    <p:animScale>
                                      <p:cBhvr>
                                        <p:cTn id="113" dur="26">
                                          <p:stCondLst>
                                            <p:cond delay="1642"/>
                                          </p:stCondLst>
                                        </p:cTn>
                                        <p:tgtEl>
                                          <p:spTgt spid="3">
                                            <p:txEl>
                                              <p:pRg st="10" end="10"/>
                                            </p:txEl>
                                          </p:spTgt>
                                        </p:tgtEl>
                                      </p:cBhvr>
                                      <p:to x="100000" y="90000"/>
                                    </p:animScale>
                                    <p:animScale>
                                      <p:cBhvr>
                                        <p:cTn id="114" dur="166" decel="50000">
                                          <p:stCondLst>
                                            <p:cond delay="1668"/>
                                          </p:stCondLst>
                                        </p:cTn>
                                        <p:tgtEl>
                                          <p:spTgt spid="3">
                                            <p:txEl>
                                              <p:pRg st="10" end="10"/>
                                            </p:txEl>
                                          </p:spTgt>
                                        </p:tgtEl>
                                      </p:cBhvr>
                                      <p:to x="100000" y="100000"/>
                                    </p:animScale>
                                    <p:animScale>
                                      <p:cBhvr>
                                        <p:cTn id="115" dur="26">
                                          <p:stCondLst>
                                            <p:cond delay="1808"/>
                                          </p:stCondLst>
                                        </p:cTn>
                                        <p:tgtEl>
                                          <p:spTgt spid="3">
                                            <p:txEl>
                                              <p:pRg st="10" end="10"/>
                                            </p:txEl>
                                          </p:spTgt>
                                        </p:tgtEl>
                                      </p:cBhvr>
                                      <p:to x="100000" y="95000"/>
                                    </p:animScale>
                                    <p:animScale>
                                      <p:cBhvr>
                                        <p:cTn id="116" dur="166" decel="50000">
                                          <p:stCondLst>
                                            <p:cond delay="1834"/>
                                          </p:stCondLst>
                                        </p:cTn>
                                        <p:tgtEl>
                                          <p:spTgt spid="3">
                                            <p:txEl>
                                              <p:pRg st="10" end="10"/>
                                            </p:txEl>
                                          </p:spTgt>
                                        </p:tgtEl>
                                      </p:cBhvr>
                                      <p:to x="100000" y="100000"/>
                                    </p:animScale>
                                  </p:childTnLst>
                                </p:cTn>
                              </p:par>
                            </p:childTnLst>
                          </p:cTn>
                        </p:par>
                      </p:childTnLst>
                    </p:cTn>
                  </p:par>
                  <p:par>
                    <p:cTn id="117" fill="hold">
                      <p:stCondLst>
                        <p:cond delay="indefinite"/>
                      </p:stCondLst>
                      <p:childTnLst>
                        <p:par>
                          <p:cTn id="118" fill="hold">
                            <p:stCondLst>
                              <p:cond delay="0"/>
                            </p:stCondLst>
                            <p:childTnLst>
                              <p:par>
                                <p:cTn id="119" presetID="6" presetClass="entr" presetSubtype="16" fill="hold" nodeType="clickEffect">
                                  <p:stCondLst>
                                    <p:cond delay="0"/>
                                  </p:stCondLst>
                                  <p:childTnLst>
                                    <p:set>
                                      <p:cBhvr>
                                        <p:cTn id="120" dur="1" fill="hold">
                                          <p:stCondLst>
                                            <p:cond delay="0"/>
                                          </p:stCondLst>
                                        </p:cTn>
                                        <p:tgtEl>
                                          <p:spTgt spid="3">
                                            <p:txEl>
                                              <p:pRg st="12" end="12"/>
                                            </p:txEl>
                                          </p:spTgt>
                                        </p:tgtEl>
                                        <p:attrNameLst>
                                          <p:attrName>style.visibility</p:attrName>
                                        </p:attrNameLst>
                                      </p:cBhvr>
                                      <p:to>
                                        <p:strVal val="visible"/>
                                      </p:to>
                                    </p:set>
                                    <p:animEffect transition="in" filter="circle(in)">
                                      <p:cBhvr>
                                        <p:cTn id="121" dur="2000"/>
                                        <p:tgtEl>
                                          <p:spTgt spid="3">
                                            <p:txEl>
                                              <p:pRg st="12" end="12"/>
                                            </p:txEl>
                                          </p:spTgt>
                                        </p:tgtEl>
                                      </p:cBhvr>
                                    </p:animEffect>
                                  </p:childTnLst>
                                </p:cTn>
                              </p:par>
                              <p:par>
                                <p:cTn id="122" presetID="6" presetClass="entr" presetSubtype="16" fill="hold" nodeType="withEffect">
                                  <p:stCondLst>
                                    <p:cond delay="0"/>
                                  </p:stCondLst>
                                  <p:childTnLst>
                                    <p:set>
                                      <p:cBhvr>
                                        <p:cTn id="123" dur="1" fill="hold">
                                          <p:stCondLst>
                                            <p:cond delay="0"/>
                                          </p:stCondLst>
                                        </p:cTn>
                                        <p:tgtEl>
                                          <p:spTgt spid="3">
                                            <p:txEl>
                                              <p:pRg st="14" end="14"/>
                                            </p:txEl>
                                          </p:spTgt>
                                        </p:tgtEl>
                                        <p:attrNameLst>
                                          <p:attrName>style.visibility</p:attrName>
                                        </p:attrNameLst>
                                      </p:cBhvr>
                                      <p:to>
                                        <p:strVal val="visible"/>
                                      </p:to>
                                    </p:set>
                                    <p:animEffect transition="in" filter="circle(in)">
                                      <p:cBhvr>
                                        <p:cTn id="124" dur="2000"/>
                                        <p:tgtEl>
                                          <p:spTgt spid="3">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t> </a:t>
            </a:r>
            <a:endParaRPr lang="es-CO" dirty="0"/>
          </a:p>
        </p:txBody>
      </p:sp>
      <p:sp>
        <p:nvSpPr>
          <p:cNvPr id="3" name="2 Marcador de contenido"/>
          <p:cNvSpPr>
            <a:spLocks noGrp="1"/>
          </p:cNvSpPr>
          <p:nvPr>
            <p:ph idx="1"/>
          </p:nvPr>
        </p:nvSpPr>
        <p:spPr>
          <a:xfrm>
            <a:off x="457200" y="476672"/>
            <a:ext cx="7467600" cy="5649491"/>
          </a:xfrm>
        </p:spPr>
        <p:txBody>
          <a:bodyPr>
            <a:normAutofit fontScale="62500" lnSpcReduction="20000"/>
          </a:bodyPr>
          <a:lstStyle/>
          <a:p>
            <a:pPr marL="36576" indent="0">
              <a:buNone/>
            </a:pPr>
            <a:r>
              <a:rPr lang="es-CO" sz="4600" b="1" dirty="0" smtClean="0"/>
              <a:t>3). </a:t>
            </a:r>
            <a:r>
              <a:rPr lang="es-CO" sz="4600" b="1" u="sng" dirty="0" smtClean="0"/>
              <a:t>«Caminar humildemente</a:t>
            </a:r>
            <a:r>
              <a:rPr lang="es-CO" sz="4600" b="1" u="sng" dirty="0"/>
              <a:t> </a:t>
            </a:r>
            <a:r>
              <a:rPr lang="es-CO" sz="4600" b="1" u="sng" dirty="0" smtClean="0"/>
              <a:t>con tu Dios»</a:t>
            </a:r>
            <a:r>
              <a:rPr lang="es-CO" sz="3600" b="1" dirty="0" smtClean="0"/>
              <a:t>. </a:t>
            </a:r>
            <a:endParaRPr lang="es-CO" sz="3600" b="1" dirty="0" smtClean="0"/>
          </a:p>
          <a:p>
            <a:pPr marL="36576" indent="0">
              <a:buNone/>
            </a:pPr>
            <a:endParaRPr lang="es-CO" sz="3600" b="1" dirty="0"/>
          </a:p>
          <a:p>
            <a:pPr marL="36576" indent="0">
              <a:buNone/>
            </a:pPr>
            <a:r>
              <a:rPr lang="es-CO" sz="3600" b="1" dirty="0" smtClean="0"/>
              <a:t>El Diccionario define la humildad como: </a:t>
            </a:r>
            <a:r>
              <a:rPr lang="es-ES" sz="2800" dirty="0" smtClean="0"/>
              <a:t>Cualidad </a:t>
            </a:r>
            <a:r>
              <a:rPr lang="es-ES" sz="2800" dirty="0"/>
              <a:t>del carácter de una persona que le hace restar importancia a sus propios logros y virtudes y reconocer sus defectos y </a:t>
            </a:r>
            <a:r>
              <a:rPr lang="es-ES" sz="2800" dirty="0" smtClean="0"/>
              <a:t>errores. </a:t>
            </a:r>
            <a:r>
              <a:rPr lang="es-ES" sz="2900" dirty="0" smtClean="0"/>
              <a:t>Reconocimiento </a:t>
            </a:r>
            <a:r>
              <a:rPr lang="es-ES" sz="2900" dirty="0"/>
              <a:t>de la propia limitación.</a:t>
            </a:r>
            <a:endParaRPr lang="es-CO" sz="4500" b="1" dirty="0" smtClean="0"/>
          </a:p>
          <a:p>
            <a:pPr marL="36576" indent="0">
              <a:buNone/>
            </a:pPr>
            <a:endParaRPr lang="es-CO" sz="3600" dirty="0" smtClean="0"/>
          </a:p>
          <a:p>
            <a:pPr marL="36576" indent="0">
              <a:buNone/>
            </a:pPr>
            <a:r>
              <a:rPr lang="es-CO" sz="3600" dirty="0" smtClean="0"/>
              <a:t>Cuando </a:t>
            </a:r>
            <a:r>
              <a:rPr lang="es-CO" sz="3600" dirty="0"/>
              <a:t>los hombres caminan con Dios</a:t>
            </a:r>
            <a:r>
              <a:rPr lang="es-CO" sz="3600" dirty="0" smtClean="0"/>
              <a:t>, como lo hicieron Enoc, lea  </a:t>
            </a:r>
            <a:r>
              <a:rPr lang="es-CO" sz="3600" b="1" dirty="0" smtClean="0">
                <a:solidFill>
                  <a:srgbClr val="FF0000"/>
                </a:solidFill>
              </a:rPr>
              <a:t>Gen5:22</a:t>
            </a:r>
            <a:r>
              <a:rPr lang="es-CO" sz="3600" dirty="0" smtClean="0"/>
              <a:t>, y Noé, lea  </a:t>
            </a:r>
            <a:r>
              <a:rPr lang="es-CO" sz="3600" b="1" dirty="0" smtClean="0">
                <a:solidFill>
                  <a:srgbClr val="FF0000"/>
                </a:solidFill>
              </a:rPr>
              <a:t>(Gen. 6:9</a:t>
            </a:r>
            <a:r>
              <a:rPr lang="es-CO" sz="3600" b="1" dirty="0">
                <a:solidFill>
                  <a:srgbClr val="FF0000"/>
                </a:solidFill>
              </a:rPr>
              <a:t>), </a:t>
            </a:r>
            <a:r>
              <a:rPr lang="es-CO" sz="3600" dirty="0"/>
              <a:t>ponen su vida en armonía con la voluntad divina. </a:t>
            </a:r>
            <a:endParaRPr lang="es-CO" sz="3600" dirty="0" smtClean="0"/>
          </a:p>
          <a:p>
            <a:pPr marL="36576" indent="0">
              <a:buNone/>
            </a:pPr>
            <a:r>
              <a:rPr lang="es-CO" sz="3600" dirty="0" smtClean="0"/>
              <a:t> </a:t>
            </a:r>
          </a:p>
          <a:p>
            <a:r>
              <a:rPr lang="es-CO" sz="3600" dirty="0" smtClean="0"/>
              <a:t>La </a:t>
            </a:r>
            <a:r>
              <a:rPr lang="es-CO" sz="3600" dirty="0"/>
              <a:t>“humillación” de este pasaje proviene del Heb. tsana’, que en la forma en que aquí se halla aparece sólo una vez. Además del significado de “humildemente”, ese vocablo implica “</a:t>
            </a:r>
            <a:r>
              <a:rPr lang="es-CO" sz="3600" dirty="0">
                <a:latin typeface="Agency FB" pitchFamily="34" charset="0"/>
              </a:rPr>
              <a:t>con circunspección”, </a:t>
            </a:r>
            <a:r>
              <a:rPr lang="es-CO" sz="3600" u="sng" dirty="0" smtClean="0"/>
              <a:t>(quiere decir con </a:t>
            </a:r>
            <a:r>
              <a:rPr lang="es-ES" sz="3600" u="sng" dirty="0" smtClean="0"/>
              <a:t>Seriedad</a:t>
            </a:r>
            <a:r>
              <a:rPr lang="es-ES" sz="3600" u="sng" dirty="0"/>
              <a:t>, prudencia y reserva en el modo de hablar o </a:t>
            </a:r>
            <a:r>
              <a:rPr lang="es-ES" sz="3600" u="sng" dirty="0" smtClean="0"/>
              <a:t>comportarse</a:t>
            </a:r>
            <a:r>
              <a:rPr lang="es-ES" sz="3600" dirty="0" smtClean="0"/>
              <a:t>) </a:t>
            </a:r>
            <a:r>
              <a:rPr lang="es-CO" sz="3600" dirty="0" smtClean="0">
                <a:latin typeface="Agency FB" pitchFamily="34" charset="0"/>
              </a:rPr>
              <a:t>“con </a:t>
            </a:r>
            <a:r>
              <a:rPr lang="es-CO" sz="3600" dirty="0">
                <a:latin typeface="Agency FB" pitchFamily="34" charset="0"/>
              </a:rPr>
              <a:t>precaución”, “cuidadosamente</a:t>
            </a:r>
            <a:r>
              <a:rPr lang="es-CO" sz="3600" dirty="0"/>
              <a:t>”. </a:t>
            </a:r>
            <a:r>
              <a:rPr lang="es-CO" sz="3600" dirty="0" smtClean="0"/>
              <a:t> </a:t>
            </a:r>
            <a:endParaRPr lang="es-CO" sz="3600" dirty="0"/>
          </a:p>
          <a:p>
            <a:endParaRPr lang="es-CO" dirty="0"/>
          </a:p>
        </p:txBody>
      </p:sp>
    </p:spTree>
    <p:extLst>
      <p:ext uri="{BB962C8B-B14F-4D97-AF65-F5344CB8AC3E}">
        <p14:creationId xmlns:p14="http://schemas.microsoft.com/office/powerpoint/2010/main" val="270935748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p:cTn id="1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Effect transition="in" filter="wipe(down)">
                                      <p:cBhvr>
                                        <p:cTn id="21" dur="580">
                                          <p:stCondLst>
                                            <p:cond delay="0"/>
                                          </p:stCondLst>
                                        </p:cTn>
                                        <p:tgtEl>
                                          <p:spTgt spid="3">
                                            <p:txEl>
                                              <p:pRg st="6" end="6"/>
                                            </p:txEl>
                                          </p:spTgt>
                                        </p:tgtEl>
                                      </p:cBhvr>
                                    </p:animEffect>
                                    <p:anim calcmode="lin" valueType="num">
                                      <p:cBhvr>
                                        <p:cTn id="22"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27" dur="26">
                                          <p:stCondLst>
                                            <p:cond delay="650"/>
                                          </p:stCondLst>
                                        </p:cTn>
                                        <p:tgtEl>
                                          <p:spTgt spid="3">
                                            <p:txEl>
                                              <p:pRg st="6" end="6"/>
                                            </p:txEl>
                                          </p:spTgt>
                                        </p:tgtEl>
                                      </p:cBhvr>
                                      <p:to x="100000" y="60000"/>
                                    </p:animScale>
                                    <p:animScale>
                                      <p:cBhvr>
                                        <p:cTn id="28" dur="166" decel="50000">
                                          <p:stCondLst>
                                            <p:cond delay="676"/>
                                          </p:stCondLst>
                                        </p:cTn>
                                        <p:tgtEl>
                                          <p:spTgt spid="3">
                                            <p:txEl>
                                              <p:pRg st="6" end="6"/>
                                            </p:txEl>
                                          </p:spTgt>
                                        </p:tgtEl>
                                      </p:cBhvr>
                                      <p:to x="100000" y="100000"/>
                                    </p:animScale>
                                    <p:animScale>
                                      <p:cBhvr>
                                        <p:cTn id="29" dur="26">
                                          <p:stCondLst>
                                            <p:cond delay="1312"/>
                                          </p:stCondLst>
                                        </p:cTn>
                                        <p:tgtEl>
                                          <p:spTgt spid="3">
                                            <p:txEl>
                                              <p:pRg st="6" end="6"/>
                                            </p:txEl>
                                          </p:spTgt>
                                        </p:tgtEl>
                                      </p:cBhvr>
                                      <p:to x="100000" y="80000"/>
                                    </p:animScale>
                                    <p:animScale>
                                      <p:cBhvr>
                                        <p:cTn id="30" dur="166" decel="50000">
                                          <p:stCondLst>
                                            <p:cond delay="1338"/>
                                          </p:stCondLst>
                                        </p:cTn>
                                        <p:tgtEl>
                                          <p:spTgt spid="3">
                                            <p:txEl>
                                              <p:pRg st="6" end="6"/>
                                            </p:txEl>
                                          </p:spTgt>
                                        </p:tgtEl>
                                      </p:cBhvr>
                                      <p:to x="100000" y="100000"/>
                                    </p:animScale>
                                    <p:animScale>
                                      <p:cBhvr>
                                        <p:cTn id="31" dur="26">
                                          <p:stCondLst>
                                            <p:cond delay="1642"/>
                                          </p:stCondLst>
                                        </p:cTn>
                                        <p:tgtEl>
                                          <p:spTgt spid="3">
                                            <p:txEl>
                                              <p:pRg st="6" end="6"/>
                                            </p:txEl>
                                          </p:spTgt>
                                        </p:tgtEl>
                                      </p:cBhvr>
                                      <p:to x="100000" y="90000"/>
                                    </p:animScale>
                                    <p:animScale>
                                      <p:cBhvr>
                                        <p:cTn id="32" dur="166" decel="50000">
                                          <p:stCondLst>
                                            <p:cond delay="1668"/>
                                          </p:stCondLst>
                                        </p:cTn>
                                        <p:tgtEl>
                                          <p:spTgt spid="3">
                                            <p:txEl>
                                              <p:pRg st="6" end="6"/>
                                            </p:txEl>
                                          </p:spTgt>
                                        </p:tgtEl>
                                      </p:cBhvr>
                                      <p:to x="100000" y="100000"/>
                                    </p:animScale>
                                    <p:animScale>
                                      <p:cBhvr>
                                        <p:cTn id="33" dur="26">
                                          <p:stCondLst>
                                            <p:cond delay="1808"/>
                                          </p:stCondLst>
                                        </p:cTn>
                                        <p:tgtEl>
                                          <p:spTgt spid="3">
                                            <p:txEl>
                                              <p:pRg st="6" end="6"/>
                                            </p:txEl>
                                          </p:spTgt>
                                        </p:tgtEl>
                                      </p:cBhvr>
                                      <p:to x="100000" y="95000"/>
                                    </p:animScale>
                                    <p:animScale>
                                      <p:cBhvr>
                                        <p:cTn id="34" dur="166" decel="50000">
                                          <p:stCondLst>
                                            <p:cond delay="1834"/>
                                          </p:stCondLst>
                                        </p:cTn>
                                        <p:tgtEl>
                                          <p:spTgt spid="3">
                                            <p:txEl>
                                              <p:pRg st="6" end="6"/>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7467600" cy="5793507"/>
          </a:xfrm>
        </p:spPr>
        <p:txBody>
          <a:bodyPr>
            <a:normAutofit fontScale="85000" lnSpcReduction="10000"/>
          </a:bodyPr>
          <a:lstStyle/>
          <a:p>
            <a:pPr marL="36576" indent="0" algn="ctr">
              <a:buNone/>
            </a:pPr>
            <a:r>
              <a:rPr lang="es-CO" dirty="0">
                <a:solidFill>
                  <a:schemeClr val="bg1"/>
                </a:solidFill>
              </a:rPr>
              <a:t>El desarrollo de una íntima relación con Dios es el propósito de la verdadera religión: </a:t>
            </a:r>
            <a:r>
              <a:rPr lang="es-CO" dirty="0" smtClean="0">
                <a:solidFill>
                  <a:schemeClr val="bg1"/>
                </a:solidFill>
              </a:rPr>
              <a:t>Las </a:t>
            </a:r>
            <a:r>
              <a:rPr lang="es-CO" dirty="0">
                <a:solidFill>
                  <a:schemeClr val="bg1"/>
                </a:solidFill>
              </a:rPr>
              <a:t>ceremonias externas sólo tienen valor si contribuyen a ese desarrollo. </a:t>
            </a:r>
            <a:endParaRPr lang="es-CO" dirty="0" smtClean="0">
              <a:solidFill>
                <a:schemeClr val="bg1"/>
              </a:solidFill>
            </a:endParaRPr>
          </a:p>
          <a:p>
            <a:pPr marL="36576" indent="0" algn="ctr">
              <a:buNone/>
            </a:pPr>
            <a:r>
              <a:rPr lang="es-CO" dirty="0" smtClean="0">
                <a:solidFill>
                  <a:schemeClr val="bg1"/>
                </a:solidFill>
              </a:rPr>
              <a:t>Pero </a:t>
            </a:r>
            <a:r>
              <a:rPr lang="es-CO" dirty="0">
                <a:solidFill>
                  <a:schemeClr val="bg1"/>
                </a:solidFill>
              </a:rPr>
              <a:t>debido a que con frecuencia es más fácil practicar un culto externo que cambiar las malas tendencias del corazón, los hombres siempre han estado más dispuestos al culto de ceremonias que al cultivo de las gracias del espíritu. </a:t>
            </a:r>
            <a:endParaRPr lang="es-CO" dirty="0" smtClean="0">
              <a:solidFill>
                <a:schemeClr val="bg1"/>
              </a:solidFill>
            </a:endParaRPr>
          </a:p>
          <a:p>
            <a:pPr marL="36576" indent="0" algn="ctr">
              <a:buNone/>
            </a:pPr>
            <a:r>
              <a:rPr lang="es-CO" dirty="0" smtClean="0">
                <a:solidFill>
                  <a:schemeClr val="bg1"/>
                </a:solidFill>
              </a:rPr>
              <a:t>Tal </a:t>
            </a:r>
            <a:r>
              <a:rPr lang="es-CO" dirty="0">
                <a:solidFill>
                  <a:schemeClr val="bg1"/>
                </a:solidFill>
              </a:rPr>
              <a:t>fue el caso de los escribas y fariseos a quienes reprochó Jesús. Eran muy minuciosos para calcular su diezmo, pero descuidaban “</a:t>
            </a:r>
            <a:r>
              <a:rPr lang="es-CO" dirty="0">
                <a:solidFill>
                  <a:schemeClr val="bg1"/>
                </a:solidFill>
                <a:latin typeface="Agency FB" pitchFamily="34" charset="0"/>
              </a:rPr>
              <a:t>lo más importante de la ley: la justicia, la misericordia y la fe</a:t>
            </a:r>
            <a:r>
              <a:rPr lang="es-CO" dirty="0">
                <a:solidFill>
                  <a:schemeClr val="bg1"/>
                </a:solidFill>
              </a:rPr>
              <a:t>” </a:t>
            </a:r>
            <a:endParaRPr lang="es-CO" dirty="0" smtClean="0">
              <a:solidFill>
                <a:schemeClr val="bg1"/>
              </a:solidFill>
            </a:endParaRPr>
          </a:p>
          <a:p>
            <a:pPr marL="36576" indent="0" algn="ctr">
              <a:buNone/>
            </a:pPr>
            <a:r>
              <a:rPr lang="es-CO" b="1" dirty="0" smtClean="0">
                <a:solidFill>
                  <a:srgbClr val="FF0000"/>
                </a:solidFill>
              </a:rPr>
              <a:t>(Mat.23:23</a:t>
            </a:r>
            <a:r>
              <a:rPr lang="es-CO" b="1" dirty="0">
                <a:solidFill>
                  <a:srgbClr val="FF0000"/>
                </a:solidFill>
              </a:rPr>
              <a:t>). </a:t>
            </a:r>
          </a:p>
        </p:txBody>
      </p:sp>
    </p:spTree>
    <p:extLst>
      <p:ext uri="{BB962C8B-B14F-4D97-AF65-F5344CB8AC3E}">
        <p14:creationId xmlns:p14="http://schemas.microsoft.com/office/powerpoint/2010/main" val="1459486544"/>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60784" y="1268760"/>
            <a:ext cx="5091336" cy="4536504"/>
          </a:xfrm>
        </p:spPr>
        <p:txBody>
          <a:bodyPr>
            <a:normAutofit/>
          </a:bodyPr>
          <a:lstStyle/>
          <a:p>
            <a:pPr marL="36576" indent="0" algn="ctr">
              <a:buNone/>
            </a:pPr>
            <a:r>
              <a:rPr lang="es-CO" dirty="0" smtClean="0">
                <a:solidFill>
                  <a:schemeClr val="bg1"/>
                </a:solidFill>
                <a:latin typeface="Agency FB" pitchFamily="34" charset="0"/>
              </a:rPr>
              <a:t>”Hacer </a:t>
            </a:r>
            <a:r>
              <a:rPr lang="es-CO" dirty="0">
                <a:solidFill>
                  <a:schemeClr val="bg1"/>
                </a:solidFill>
                <a:latin typeface="Agency FB" pitchFamily="34" charset="0"/>
              </a:rPr>
              <a:t>justicia, y amar misericordia</a:t>
            </a:r>
            <a:r>
              <a:rPr lang="es-CO" dirty="0">
                <a:solidFill>
                  <a:schemeClr val="bg1"/>
                </a:solidFill>
              </a:rPr>
              <a:t>” es proceder con rectitud y </a:t>
            </a:r>
            <a:r>
              <a:rPr lang="es-CO" dirty="0" smtClean="0">
                <a:solidFill>
                  <a:schemeClr val="bg1"/>
                </a:solidFill>
              </a:rPr>
              <a:t>bondad.</a:t>
            </a:r>
          </a:p>
          <a:p>
            <a:pPr algn="ctr"/>
            <a:endParaRPr lang="es-CO" dirty="0">
              <a:solidFill>
                <a:schemeClr val="bg1"/>
              </a:solidFill>
            </a:endParaRPr>
          </a:p>
          <a:p>
            <a:pPr marL="36576" indent="0" algn="ctr">
              <a:buNone/>
            </a:pPr>
            <a:r>
              <a:rPr lang="es-CO" dirty="0" smtClean="0">
                <a:solidFill>
                  <a:schemeClr val="bg1"/>
                </a:solidFill>
              </a:rPr>
              <a:t>Estas </a:t>
            </a:r>
            <a:r>
              <a:rPr lang="es-CO" dirty="0">
                <a:solidFill>
                  <a:schemeClr val="bg1"/>
                </a:solidFill>
              </a:rPr>
              <a:t>virtudes afectan nuestra relación con nuestros prójimos y resumen el propósito de la segunda tabla del </a:t>
            </a:r>
            <a:r>
              <a:rPr lang="es-CO" dirty="0" smtClean="0">
                <a:solidFill>
                  <a:schemeClr val="bg1"/>
                </a:solidFill>
              </a:rPr>
              <a:t>Decálogo.</a:t>
            </a:r>
            <a:endParaRPr lang="es-CO" dirty="0">
              <a:solidFill>
                <a:schemeClr val="bg1"/>
              </a:solidFill>
            </a:endParaRPr>
          </a:p>
        </p:txBody>
      </p:sp>
      <p:sp>
        <p:nvSpPr>
          <p:cNvPr id="4" name="3 Rectángulo"/>
          <p:cNvSpPr/>
          <p:nvPr/>
        </p:nvSpPr>
        <p:spPr>
          <a:xfrm>
            <a:off x="899592" y="332656"/>
            <a:ext cx="7128792" cy="646331"/>
          </a:xfrm>
          <a:prstGeom prst="rect">
            <a:avLst/>
          </a:prstGeom>
          <a:blipFill>
            <a:blip r:embed="rId2"/>
            <a:tile tx="0" ty="0" sx="100000" sy="100000" flip="none" algn="tl"/>
          </a:blipFill>
        </p:spPr>
        <p:txBody>
          <a:bodyPr wrap="square">
            <a:spAutoFit/>
          </a:bodyPr>
          <a:lstStyle/>
          <a:p>
            <a:r>
              <a:rPr lang="es-CO" sz="3600" b="1" i="1" dirty="0">
                <a:solidFill>
                  <a:schemeClr val="bg1"/>
                </a:solidFill>
                <a:latin typeface="Agency FB" pitchFamily="34" charset="0"/>
              </a:rPr>
              <a:t>¿Qué es hacer justicia y amar misericordia?</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1340768"/>
            <a:ext cx="2578621"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5508104" y="4492570"/>
            <a:ext cx="2736303" cy="461665"/>
          </a:xfrm>
          <a:prstGeom prst="rect">
            <a:avLst/>
          </a:prstGeom>
        </p:spPr>
        <p:txBody>
          <a:bodyPr wrap="square">
            <a:spAutoFit/>
          </a:bodyPr>
          <a:lstStyle/>
          <a:p>
            <a:pPr algn="ctr"/>
            <a:r>
              <a:rPr lang="es-CO" sz="2400" b="1" dirty="0" smtClean="0">
                <a:solidFill>
                  <a:srgbClr val="FF0000"/>
                </a:solidFill>
              </a:rPr>
              <a:t>ver Mat.22:39-40. </a:t>
            </a:r>
            <a:endParaRPr lang="es-CO" sz="2400" b="1" dirty="0">
              <a:solidFill>
                <a:srgbClr val="FF0000"/>
              </a:solidFill>
            </a:endParaRPr>
          </a:p>
        </p:txBody>
      </p:sp>
    </p:spTree>
    <p:extLst>
      <p:ext uri="{BB962C8B-B14F-4D97-AF65-F5344CB8AC3E}">
        <p14:creationId xmlns:p14="http://schemas.microsoft.com/office/powerpoint/2010/main" val="1698801919"/>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par>
                                <p:cTn id="13" presetID="22" presetClass="entr" presetSubtype="4" fill="hold" nodeType="withEffect">
                                  <p:stCondLst>
                                    <p:cond delay="0"/>
                                  </p:stCondLst>
                                  <p:childTnLst>
                                    <p:set>
                                      <p:cBhvr>
                                        <p:cTn id="14" dur="1" fill="hold">
                                          <p:stCondLst>
                                            <p:cond delay="0"/>
                                          </p:stCondLst>
                                        </p:cTn>
                                        <p:tgtEl>
                                          <p:spTgt spid="1026"/>
                                        </p:tgtEl>
                                        <p:attrNameLst>
                                          <p:attrName>style.visibility</p:attrName>
                                        </p:attrNameLst>
                                      </p:cBhvr>
                                      <p:to>
                                        <p:strVal val="visible"/>
                                      </p:to>
                                    </p:set>
                                    <p:animEffect transition="in" filter="wipe(down)">
                                      <p:cBhvr>
                                        <p:cTn id="15" dur="500"/>
                                        <p:tgtEl>
                                          <p:spTgt spid="1026"/>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down)">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4618856" cy="3096344"/>
          </a:xfrm>
        </p:spPr>
        <p:txBody>
          <a:bodyPr>
            <a:normAutofit/>
          </a:bodyPr>
          <a:lstStyle/>
          <a:p>
            <a:pPr marL="36576" indent="0" algn="ctr">
              <a:buNone/>
            </a:pPr>
            <a:r>
              <a:rPr lang="es-CO" dirty="0">
                <a:solidFill>
                  <a:schemeClr val="bg1"/>
                </a:solidFill>
                <a:latin typeface="Agency FB" pitchFamily="34" charset="0"/>
              </a:rPr>
              <a:t>“Humillarte ante tu Dios</a:t>
            </a:r>
            <a:r>
              <a:rPr lang="es-CO" dirty="0">
                <a:solidFill>
                  <a:schemeClr val="bg1"/>
                </a:solidFill>
              </a:rPr>
              <a:t>” es vivir en armonía con los principios de la primera tabla del </a:t>
            </a:r>
            <a:r>
              <a:rPr lang="es-CO" dirty="0" smtClean="0">
                <a:solidFill>
                  <a:schemeClr val="bg1"/>
                </a:solidFill>
              </a:rPr>
              <a:t>Decálogo. Esto </a:t>
            </a:r>
            <a:r>
              <a:rPr lang="es-CO" dirty="0">
                <a:solidFill>
                  <a:schemeClr val="bg1"/>
                </a:solidFill>
              </a:rPr>
              <a:t>atañe a nuestra relación con Dios. </a:t>
            </a:r>
            <a:endParaRPr lang="es-CO" dirty="0" smtClean="0">
              <a:solidFill>
                <a:schemeClr val="bg1"/>
              </a:solidFill>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20684" y="508030"/>
            <a:ext cx="2578621" cy="23449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5730852" y="2878727"/>
            <a:ext cx="2158283" cy="369332"/>
          </a:xfrm>
          <a:prstGeom prst="rect">
            <a:avLst/>
          </a:prstGeom>
        </p:spPr>
        <p:txBody>
          <a:bodyPr wrap="none">
            <a:spAutoFit/>
          </a:bodyPr>
          <a:lstStyle/>
          <a:p>
            <a:pPr marL="36576" indent="0" algn="ctr">
              <a:buNone/>
            </a:pPr>
            <a:r>
              <a:rPr lang="es-CO" dirty="0"/>
              <a:t> </a:t>
            </a:r>
            <a:r>
              <a:rPr lang="es-CO" dirty="0" smtClean="0">
                <a:solidFill>
                  <a:srgbClr val="FF0000"/>
                </a:solidFill>
              </a:rPr>
              <a:t>ver Mat.22:37-38. </a:t>
            </a:r>
            <a:endParaRPr lang="es-CO" dirty="0">
              <a:solidFill>
                <a:srgbClr val="FF0000"/>
              </a:solidFill>
            </a:endParaRPr>
          </a:p>
        </p:txBody>
      </p:sp>
      <p:sp>
        <p:nvSpPr>
          <p:cNvPr id="6" name="5 Rectángulo"/>
          <p:cNvSpPr/>
          <p:nvPr/>
        </p:nvSpPr>
        <p:spPr>
          <a:xfrm>
            <a:off x="395535" y="3573016"/>
            <a:ext cx="7703769" cy="3046988"/>
          </a:xfrm>
          <a:prstGeom prst="rect">
            <a:avLst/>
          </a:prstGeom>
        </p:spPr>
        <p:txBody>
          <a:bodyPr wrap="square">
            <a:spAutoFit/>
          </a:bodyPr>
          <a:lstStyle/>
          <a:p>
            <a:pPr marL="36576" indent="0" algn="ctr">
              <a:buNone/>
            </a:pPr>
            <a:r>
              <a:rPr lang="es-CO" sz="2800" dirty="0">
                <a:solidFill>
                  <a:schemeClr val="bg1"/>
                </a:solidFill>
              </a:rPr>
              <a:t>El amor expresado en acción respecto a Dios y a nuestros prójimos es “bueno”. Es todo lo que Dios requiere pues “</a:t>
            </a:r>
            <a:r>
              <a:rPr lang="es-CO" sz="2800" dirty="0">
                <a:solidFill>
                  <a:schemeClr val="bg1"/>
                </a:solidFill>
                <a:latin typeface="Agency FB" pitchFamily="34" charset="0"/>
              </a:rPr>
              <a:t>el cumplimiento de la ley es el amor</a:t>
            </a:r>
            <a:r>
              <a:rPr lang="es-CO" sz="2800" dirty="0">
                <a:solidFill>
                  <a:schemeClr val="bg1"/>
                </a:solidFill>
              </a:rPr>
              <a:t>” </a:t>
            </a:r>
            <a:r>
              <a:rPr lang="es-CO" sz="2800" b="1" dirty="0">
                <a:solidFill>
                  <a:srgbClr val="FF0000"/>
                </a:solidFill>
              </a:rPr>
              <a:t>(Rom.13:10). </a:t>
            </a:r>
            <a:endParaRPr lang="es-CO" sz="2800" b="1" dirty="0" smtClean="0">
              <a:solidFill>
                <a:srgbClr val="FF0000"/>
              </a:solidFill>
            </a:endParaRPr>
          </a:p>
          <a:p>
            <a:pPr marL="36576" indent="0" algn="ctr">
              <a:buNone/>
            </a:pPr>
            <a:endParaRPr lang="es-CO" sz="2000" b="1" dirty="0" smtClean="0">
              <a:solidFill>
                <a:srgbClr val="FF0000"/>
              </a:solidFill>
            </a:endParaRPr>
          </a:p>
          <a:p>
            <a:pPr marL="36576" indent="0" algn="ctr">
              <a:buNone/>
            </a:pPr>
            <a:r>
              <a:rPr lang="es-CO" sz="2000" b="1" dirty="0" smtClean="0">
                <a:solidFill>
                  <a:srgbClr val="FF0000"/>
                </a:solidFill>
              </a:rPr>
              <a:t>Mi deseo y oración es que Dios le bendiga en todo, principalmente en su vida espiritual. Amen. </a:t>
            </a:r>
          </a:p>
          <a:p>
            <a:pPr marL="36576" indent="0" algn="ctr">
              <a:buNone/>
            </a:pPr>
            <a:r>
              <a:rPr lang="es-CO" sz="2000" b="1" dirty="0" smtClean="0">
                <a:solidFill>
                  <a:schemeClr val="bg1"/>
                </a:solidFill>
              </a:rPr>
              <a:t>Recuerda que Cristo viene pronto, prepárate.</a:t>
            </a:r>
            <a:endParaRPr lang="es-CO" sz="1400" b="1" dirty="0">
              <a:solidFill>
                <a:schemeClr val="bg1"/>
              </a:solidFill>
            </a:endParaRPr>
          </a:p>
        </p:txBody>
      </p:sp>
    </p:spTree>
    <p:extLst>
      <p:ext uri="{BB962C8B-B14F-4D97-AF65-F5344CB8AC3E}">
        <p14:creationId xmlns:p14="http://schemas.microsoft.com/office/powerpoint/2010/main" val="3252924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wipe(down)">
                                      <p:cBhvr>
                                        <p:cTn id="15" dur="580">
                                          <p:stCondLst>
                                            <p:cond delay="0"/>
                                          </p:stCondLst>
                                        </p:cTn>
                                        <p:tgtEl>
                                          <p:spTgt spid="6">
                                            <p:txEl>
                                              <p:pRg st="2" end="2"/>
                                            </p:txEl>
                                          </p:spTgt>
                                        </p:tgtEl>
                                      </p:cBhvr>
                                    </p:animEffect>
                                    <p:anim calcmode="lin" valueType="num">
                                      <p:cBhvr>
                                        <p:cTn id="16" dur="1822" tmFilter="0,0; 0.14,0.36; 0.43,0.73; 0.71,0.91; 1.0,1.0">
                                          <p:stCondLst>
                                            <p:cond delay="0"/>
                                          </p:stCondLst>
                                        </p:cTn>
                                        <p:tgtEl>
                                          <p:spTgt spid="6">
                                            <p:txEl>
                                              <p:pRg st="2" end="2"/>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6">
                                            <p:txEl>
                                              <p:pRg st="2" end="2"/>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6">
                                            <p:txEl>
                                              <p:pRg st="2" end="2"/>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6">
                                            <p:txEl>
                                              <p:pRg st="2" end="2"/>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6">
                                            <p:txEl>
                                              <p:pRg st="2" end="2"/>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6">
                                            <p:txEl>
                                              <p:pRg st="2" end="2"/>
                                            </p:txEl>
                                          </p:spTgt>
                                        </p:tgtEl>
                                      </p:cBhvr>
                                      <p:to x="100000" y="60000"/>
                                    </p:animScale>
                                    <p:animScale>
                                      <p:cBhvr>
                                        <p:cTn id="22" dur="166" decel="50000">
                                          <p:stCondLst>
                                            <p:cond delay="676"/>
                                          </p:stCondLst>
                                        </p:cTn>
                                        <p:tgtEl>
                                          <p:spTgt spid="6">
                                            <p:txEl>
                                              <p:pRg st="2" end="2"/>
                                            </p:txEl>
                                          </p:spTgt>
                                        </p:tgtEl>
                                      </p:cBhvr>
                                      <p:to x="100000" y="100000"/>
                                    </p:animScale>
                                    <p:animScale>
                                      <p:cBhvr>
                                        <p:cTn id="23" dur="26">
                                          <p:stCondLst>
                                            <p:cond delay="1312"/>
                                          </p:stCondLst>
                                        </p:cTn>
                                        <p:tgtEl>
                                          <p:spTgt spid="6">
                                            <p:txEl>
                                              <p:pRg st="2" end="2"/>
                                            </p:txEl>
                                          </p:spTgt>
                                        </p:tgtEl>
                                      </p:cBhvr>
                                      <p:to x="100000" y="80000"/>
                                    </p:animScale>
                                    <p:animScale>
                                      <p:cBhvr>
                                        <p:cTn id="24" dur="166" decel="50000">
                                          <p:stCondLst>
                                            <p:cond delay="1338"/>
                                          </p:stCondLst>
                                        </p:cTn>
                                        <p:tgtEl>
                                          <p:spTgt spid="6">
                                            <p:txEl>
                                              <p:pRg st="2" end="2"/>
                                            </p:txEl>
                                          </p:spTgt>
                                        </p:tgtEl>
                                      </p:cBhvr>
                                      <p:to x="100000" y="100000"/>
                                    </p:animScale>
                                    <p:animScale>
                                      <p:cBhvr>
                                        <p:cTn id="25" dur="26">
                                          <p:stCondLst>
                                            <p:cond delay="1642"/>
                                          </p:stCondLst>
                                        </p:cTn>
                                        <p:tgtEl>
                                          <p:spTgt spid="6">
                                            <p:txEl>
                                              <p:pRg st="2" end="2"/>
                                            </p:txEl>
                                          </p:spTgt>
                                        </p:tgtEl>
                                      </p:cBhvr>
                                      <p:to x="100000" y="90000"/>
                                    </p:animScale>
                                    <p:animScale>
                                      <p:cBhvr>
                                        <p:cTn id="26" dur="166" decel="50000">
                                          <p:stCondLst>
                                            <p:cond delay="1668"/>
                                          </p:stCondLst>
                                        </p:cTn>
                                        <p:tgtEl>
                                          <p:spTgt spid="6">
                                            <p:txEl>
                                              <p:pRg st="2" end="2"/>
                                            </p:txEl>
                                          </p:spTgt>
                                        </p:tgtEl>
                                      </p:cBhvr>
                                      <p:to x="100000" y="100000"/>
                                    </p:animScale>
                                    <p:animScale>
                                      <p:cBhvr>
                                        <p:cTn id="27" dur="26">
                                          <p:stCondLst>
                                            <p:cond delay="1808"/>
                                          </p:stCondLst>
                                        </p:cTn>
                                        <p:tgtEl>
                                          <p:spTgt spid="6">
                                            <p:txEl>
                                              <p:pRg st="2" end="2"/>
                                            </p:txEl>
                                          </p:spTgt>
                                        </p:tgtEl>
                                      </p:cBhvr>
                                      <p:to x="100000" y="95000"/>
                                    </p:animScale>
                                    <p:animScale>
                                      <p:cBhvr>
                                        <p:cTn id="28" dur="166" decel="50000">
                                          <p:stCondLst>
                                            <p:cond delay="1834"/>
                                          </p:stCondLst>
                                        </p:cTn>
                                        <p:tgtEl>
                                          <p:spTgt spid="6">
                                            <p:txEl>
                                              <p:pRg st="2" end="2"/>
                                            </p:txEl>
                                          </p:spTgt>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6">
                                            <p:txEl>
                                              <p:pRg st="3" end="3"/>
                                            </p:txEl>
                                          </p:spTgt>
                                        </p:tgtEl>
                                        <p:attrNameLst>
                                          <p:attrName>style.visibility</p:attrName>
                                        </p:attrNameLst>
                                      </p:cBhvr>
                                      <p:to>
                                        <p:strVal val="visible"/>
                                      </p:to>
                                    </p:set>
                                    <p:animEffect transition="in" filter="wipe(down)">
                                      <p:cBhvr>
                                        <p:cTn id="31" dur="580">
                                          <p:stCondLst>
                                            <p:cond delay="0"/>
                                          </p:stCondLst>
                                        </p:cTn>
                                        <p:tgtEl>
                                          <p:spTgt spid="6">
                                            <p:txEl>
                                              <p:pRg st="3" end="3"/>
                                            </p:txEl>
                                          </p:spTgt>
                                        </p:tgtEl>
                                      </p:cBhvr>
                                    </p:animEffect>
                                    <p:anim calcmode="lin" valueType="num">
                                      <p:cBhvr>
                                        <p:cTn id="32" dur="1822" tmFilter="0,0; 0.14,0.36; 0.43,0.73; 0.71,0.91; 1.0,1.0">
                                          <p:stCondLst>
                                            <p:cond delay="0"/>
                                          </p:stCondLst>
                                        </p:cTn>
                                        <p:tgtEl>
                                          <p:spTgt spid="6">
                                            <p:txEl>
                                              <p:pRg st="3" end="3"/>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6">
                                            <p:txEl>
                                              <p:pRg st="3" end="3"/>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6">
                                            <p:txEl>
                                              <p:pRg st="3" end="3"/>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6">
                                            <p:txEl>
                                              <p:pRg st="3" end="3"/>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6">
                                            <p:txEl>
                                              <p:pRg st="3" end="3"/>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6">
                                            <p:txEl>
                                              <p:pRg st="3" end="3"/>
                                            </p:txEl>
                                          </p:spTgt>
                                        </p:tgtEl>
                                      </p:cBhvr>
                                      <p:to x="100000" y="60000"/>
                                    </p:animScale>
                                    <p:animScale>
                                      <p:cBhvr>
                                        <p:cTn id="38" dur="166" decel="50000">
                                          <p:stCondLst>
                                            <p:cond delay="676"/>
                                          </p:stCondLst>
                                        </p:cTn>
                                        <p:tgtEl>
                                          <p:spTgt spid="6">
                                            <p:txEl>
                                              <p:pRg st="3" end="3"/>
                                            </p:txEl>
                                          </p:spTgt>
                                        </p:tgtEl>
                                      </p:cBhvr>
                                      <p:to x="100000" y="100000"/>
                                    </p:animScale>
                                    <p:animScale>
                                      <p:cBhvr>
                                        <p:cTn id="39" dur="26">
                                          <p:stCondLst>
                                            <p:cond delay="1312"/>
                                          </p:stCondLst>
                                        </p:cTn>
                                        <p:tgtEl>
                                          <p:spTgt spid="6">
                                            <p:txEl>
                                              <p:pRg st="3" end="3"/>
                                            </p:txEl>
                                          </p:spTgt>
                                        </p:tgtEl>
                                      </p:cBhvr>
                                      <p:to x="100000" y="80000"/>
                                    </p:animScale>
                                    <p:animScale>
                                      <p:cBhvr>
                                        <p:cTn id="40" dur="166" decel="50000">
                                          <p:stCondLst>
                                            <p:cond delay="1338"/>
                                          </p:stCondLst>
                                        </p:cTn>
                                        <p:tgtEl>
                                          <p:spTgt spid="6">
                                            <p:txEl>
                                              <p:pRg st="3" end="3"/>
                                            </p:txEl>
                                          </p:spTgt>
                                        </p:tgtEl>
                                      </p:cBhvr>
                                      <p:to x="100000" y="100000"/>
                                    </p:animScale>
                                    <p:animScale>
                                      <p:cBhvr>
                                        <p:cTn id="41" dur="26">
                                          <p:stCondLst>
                                            <p:cond delay="1642"/>
                                          </p:stCondLst>
                                        </p:cTn>
                                        <p:tgtEl>
                                          <p:spTgt spid="6">
                                            <p:txEl>
                                              <p:pRg st="3" end="3"/>
                                            </p:txEl>
                                          </p:spTgt>
                                        </p:tgtEl>
                                      </p:cBhvr>
                                      <p:to x="100000" y="90000"/>
                                    </p:animScale>
                                    <p:animScale>
                                      <p:cBhvr>
                                        <p:cTn id="42" dur="166" decel="50000">
                                          <p:stCondLst>
                                            <p:cond delay="1668"/>
                                          </p:stCondLst>
                                        </p:cTn>
                                        <p:tgtEl>
                                          <p:spTgt spid="6">
                                            <p:txEl>
                                              <p:pRg st="3" end="3"/>
                                            </p:txEl>
                                          </p:spTgt>
                                        </p:tgtEl>
                                      </p:cBhvr>
                                      <p:to x="100000" y="100000"/>
                                    </p:animScale>
                                    <p:animScale>
                                      <p:cBhvr>
                                        <p:cTn id="43" dur="26">
                                          <p:stCondLst>
                                            <p:cond delay="1808"/>
                                          </p:stCondLst>
                                        </p:cTn>
                                        <p:tgtEl>
                                          <p:spTgt spid="6">
                                            <p:txEl>
                                              <p:pRg st="3" end="3"/>
                                            </p:txEl>
                                          </p:spTgt>
                                        </p:tgtEl>
                                      </p:cBhvr>
                                      <p:to x="100000" y="95000"/>
                                    </p:animScale>
                                    <p:animScale>
                                      <p:cBhvr>
                                        <p:cTn id="44" dur="166" decel="50000">
                                          <p:stCondLst>
                                            <p:cond delay="1834"/>
                                          </p:stCondLst>
                                        </p:cTn>
                                        <p:tgtEl>
                                          <p:spTgt spid="6">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écnico">
  <a:themeElements>
    <a:clrScheme name="Técnico">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écnico">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écnico">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636</TotalTime>
  <Words>1320</Words>
  <Application>Microsoft Office PowerPoint</Application>
  <PresentationFormat>Presentación en pantalla (4:3)</PresentationFormat>
  <Paragraphs>79</Paragraphs>
  <Slides>15</Slides>
  <Notes>0</Notes>
  <HiddenSlides>0</HiddenSlides>
  <MMClips>0</MMClips>
  <ScaleCrop>false</ScaleCrop>
  <HeadingPairs>
    <vt:vector size="4" baseType="variant">
      <vt:variant>
        <vt:lpstr>Tema</vt:lpstr>
      </vt:variant>
      <vt:variant>
        <vt:i4>1</vt:i4>
      </vt:variant>
      <vt:variant>
        <vt:lpstr>Títulos de diapositiva</vt:lpstr>
      </vt:variant>
      <vt:variant>
        <vt:i4>15</vt:i4>
      </vt:variant>
    </vt:vector>
  </HeadingPairs>
  <TitlesOfParts>
    <vt:vector size="16" baseType="lpstr">
      <vt:lpstr>Técnico</vt:lpstr>
      <vt:lpstr>        ¿QUÉ PIDE DIOS DE NOSOTROS?</vt:lpstr>
      <vt:lpstr>8             ¡Oh hombre, él te ha declarado lo que es bueno! ¿Qué requiere de ti Jehovah? Solamente hacer justicia, amar misericordia y caminar humildemente con tu Dios.</vt:lpstr>
      <vt:lpstr>¿PORQUÉ RAZÓN RESPONDE MIQUEAS: ÉL TE HA DECLARADO?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 </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¿QUÉ PIDE DIOS DE NOSOTROS?</dc:title>
  <dc:creator>FAMILIA FIERRO CH</dc:creator>
  <cp:lastModifiedBy>FAMILIA FIERRO CH</cp:lastModifiedBy>
  <cp:revision>55</cp:revision>
  <dcterms:created xsi:type="dcterms:W3CDTF">2012-12-26T20:57:40Z</dcterms:created>
  <dcterms:modified xsi:type="dcterms:W3CDTF">2013-12-24T14:12:33Z</dcterms:modified>
</cp:coreProperties>
</file>